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63" r:id="rId4"/>
    <p:sldId id="259" r:id="rId5"/>
    <p:sldId id="260" r:id="rId6"/>
    <p:sldId id="261" r:id="rId7"/>
    <p:sldId id="273" r:id="rId8"/>
    <p:sldId id="265" r:id="rId9"/>
    <p:sldId id="266" r:id="rId10"/>
    <p:sldId id="267" r:id="rId11"/>
    <p:sldId id="268" r:id="rId12"/>
    <p:sldId id="269" r:id="rId13"/>
    <p:sldId id="275" r:id="rId14"/>
    <p:sldId id="270" r:id="rId15"/>
    <p:sldId id="276" r:id="rId16"/>
    <p:sldId id="278" r:id="rId17"/>
    <p:sldId id="277" r:id="rId18"/>
    <p:sldId id="279" r:id="rId19"/>
    <p:sldId id="272" r:id="rId20"/>
    <p:sldId id="274"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96" autoAdjust="0"/>
  </p:normalViewPr>
  <p:slideViewPr>
    <p:cSldViewPr snapToGrid="0">
      <p:cViewPr varScale="1">
        <p:scale>
          <a:sx n="59" d="100"/>
          <a:sy n="59" d="100"/>
        </p:scale>
        <p:origin x="9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C914-C6BA-4123-B5AA-B6406D0B0483}" type="datetimeFigureOut">
              <a:rPr lang="de-DE" smtClean="0"/>
              <a:t>20.03.2020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89D12-13A1-4E4A-9D97-393785DEC19C}" type="slidenum">
              <a:rPr lang="de-DE" smtClean="0"/>
              <a:t>‹Nr.›</a:t>
            </a:fld>
            <a:endParaRPr lang="de-DE"/>
          </a:p>
        </p:txBody>
      </p:sp>
    </p:spTree>
    <p:extLst>
      <p:ext uri="{BB962C8B-B14F-4D97-AF65-F5344CB8AC3E}">
        <p14:creationId xmlns:p14="http://schemas.microsoft.com/office/powerpoint/2010/main" val="216036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1</a:t>
            </a:fld>
            <a:endParaRPr lang="de-DE"/>
          </a:p>
        </p:txBody>
      </p:sp>
    </p:spTree>
    <p:extLst>
      <p:ext uri="{BB962C8B-B14F-4D97-AF65-F5344CB8AC3E}">
        <p14:creationId xmlns:p14="http://schemas.microsoft.com/office/powerpoint/2010/main" val="178256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48A89D12-13A1-4E4A-9D97-393785DEC19C}" type="slidenum">
              <a:rPr lang="de-DE" smtClean="0"/>
              <a:t>14</a:t>
            </a:fld>
            <a:endParaRPr lang="de-DE"/>
          </a:p>
        </p:txBody>
      </p:sp>
    </p:spTree>
    <p:extLst>
      <p:ext uri="{BB962C8B-B14F-4D97-AF65-F5344CB8AC3E}">
        <p14:creationId xmlns:p14="http://schemas.microsoft.com/office/powerpoint/2010/main" val="411191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15</a:t>
            </a:fld>
            <a:endParaRPr lang="de-DE"/>
          </a:p>
        </p:txBody>
      </p:sp>
    </p:spTree>
    <p:extLst>
      <p:ext uri="{BB962C8B-B14F-4D97-AF65-F5344CB8AC3E}">
        <p14:creationId xmlns:p14="http://schemas.microsoft.com/office/powerpoint/2010/main" val="2668304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48A89D12-13A1-4E4A-9D97-393785DEC19C}" type="slidenum">
              <a:rPr lang="de-DE" smtClean="0"/>
              <a:t>17</a:t>
            </a:fld>
            <a:endParaRPr lang="de-DE"/>
          </a:p>
        </p:txBody>
      </p:sp>
    </p:spTree>
    <p:extLst>
      <p:ext uri="{BB962C8B-B14F-4D97-AF65-F5344CB8AC3E}">
        <p14:creationId xmlns:p14="http://schemas.microsoft.com/office/powerpoint/2010/main" val="1009087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19</a:t>
            </a:fld>
            <a:endParaRPr lang="de-DE"/>
          </a:p>
        </p:txBody>
      </p:sp>
    </p:spTree>
    <p:extLst>
      <p:ext uri="{BB962C8B-B14F-4D97-AF65-F5344CB8AC3E}">
        <p14:creationId xmlns:p14="http://schemas.microsoft.com/office/powerpoint/2010/main" val="182777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Foto / Logo SLK</a:t>
            </a:r>
          </a:p>
          <a:p>
            <a:endParaRPr lang="de-DE" baseline="0" dirty="0"/>
          </a:p>
          <a:p>
            <a:r>
              <a:rPr lang="de-DE" baseline="0" dirty="0"/>
              <a:t>Titel überall grau </a:t>
            </a:r>
            <a:r>
              <a:rPr lang="de-DE" baseline="0"/>
              <a:t>machen?</a:t>
            </a:r>
            <a:endParaRPr lang="de-DE" dirty="0"/>
          </a:p>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3</a:t>
            </a:fld>
            <a:endParaRPr lang="de-DE"/>
          </a:p>
        </p:txBody>
      </p:sp>
    </p:spTree>
    <p:extLst>
      <p:ext uri="{BB962C8B-B14F-4D97-AF65-F5344CB8AC3E}">
        <p14:creationId xmlns:p14="http://schemas.microsoft.com/office/powerpoint/2010/main" val="232116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4</a:t>
            </a:fld>
            <a:endParaRPr lang="de-DE"/>
          </a:p>
        </p:txBody>
      </p:sp>
    </p:spTree>
    <p:extLst>
      <p:ext uri="{BB962C8B-B14F-4D97-AF65-F5344CB8AC3E}">
        <p14:creationId xmlns:p14="http://schemas.microsoft.com/office/powerpoint/2010/main" val="479850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5</a:t>
            </a:fld>
            <a:endParaRPr lang="de-DE"/>
          </a:p>
        </p:txBody>
      </p:sp>
    </p:spTree>
    <p:extLst>
      <p:ext uri="{BB962C8B-B14F-4D97-AF65-F5344CB8AC3E}">
        <p14:creationId xmlns:p14="http://schemas.microsoft.com/office/powerpoint/2010/main" val="345146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6</a:t>
            </a:fld>
            <a:endParaRPr lang="de-DE"/>
          </a:p>
        </p:txBody>
      </p:sp>
    </p:spTree>
    <p:extLst>
      <p:ext uri="{BB962C8B-B14F-4D97-AF65-F5344CB8AC3E}">
        <p14:creationId xmlns:p14="http://schemas.microsoft.com/office/powerpoint/2010/main" val="312419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48A89D12-13A1-4E4A-9D97-393785DEC19C}" type="slidenum">
              <a:rPr lang="de-DE" smtClean="0"/>
              <a:t>7</a:t>
            </a:fld>
            <a:endParaRPr lang="de-DE"/>
          </a:p>
        </p:txBody>
      </p:sp>
    </p:spTree>
    <p:extLst>
      <p:ext uri="{BB962C8B-B14F-4D97-AF65-F5344CB8AC3E}">
        <p14:creationId xmlns:p14="http://schemas.microsoft.com/office/powerpoint/2010/main" val="3007401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11</a:t>
            </a:fld>
            <a:endParaRPr lang="de-DE"/>
          </a:p>
        </p:txBody>
      </p:sp>
    </p:spTree>
    <p:extLst>
      <p:ext uri="{BB962C8B-B14F-4D97-AF65-F5344CB8AC3E}">
        <p14:creationId xmlns:p14="http://schemas.microsoft.com/office/powerpoint/2010/main" val="162650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8A89D12-13A1-4E4A-9D97-393785DEC19C}" type="slidenum">
              <a:rPr lang="de-DE" smtClean="0"/>
              <a:t>12</a:t>
            </a:fld>
            <a:endParaRPr lang="de-DE"/>
          </a:p>
        </p:txBody>
      </p:sp>
    </p:spTree>
    <p:extLst>
      <p:ext uri="{BB962C8B-B14F-4D97-AF65-F5344CB8AC3E}">
        <p14:creationId xmlns:p14="http://schemas.microsoft.com/office/powerpoint/2010/main" val="3812122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8A89D12-13A1-4E4A-9D97-393785DEC19C}" type="slidenum">
              <a:rPr lang="de-DE" smtClean="0"/>
              <a:t>13</a:t>
            </a:fld>
            <a:endParaRPr lang="de-DE"/>
          </a:p>
        </p:txBody>
      </p:sp>
    </p:spTree>
    <p:extLst>
      <p:ext uri="{BB962C8B-B14F-4D97-AF65-F5344CB8AC3E}">
        <p14:creationId xmlns:p14="http://schemas.microsoft.com/office/powerpoint/2010/main" val="918935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folie_TUD">
    <p:spTree>
      <p:nvGrpSpPr>
        <p:cNvPr id="1" name=""/>
        <p:cNvGrpSpPr/>
        <p:nvPr/>
      </p:nvGrpSpPr>
      <p:grpSpPr>
        <a:xfrm>
          <a:off x="0" y="0"/>
          <a:ext cx="0" cy="0"/>
          <a:chOff x="0" y="0"/>
          <a:chExt cx="0" cy="0"/>
        </a:xfrm>
      </p:grpSpPr>
      <p:sp>
        <p:nvSpPr>
          <p:cNvPr id="13" name="Rechteck 12"/>
          <p:cNvSpPr/>
          <p:nvPr/>
        </p:nvSpPr>
        <p:spPr>
          <a:xfrm>
            <a:off x="0" y="1025526"/>
            <a:ext cx="12192000" cy="583247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Untertitel 2"/>
          <p:cNvSpPr>
            <a:spLocks noGrp="1"/>
          </p:cNvSpPr>
          <p:nvPr>
            <p:ph type="subTitle" idx="1"/>
          </p:nvPr>
        </p:nvSpPr>
        <p:spPr>
          <a:xfrm>
            <a:off x="874714" y="4494775"/>
            <a:ext cx="10438871" cy="1334525"/>
          </a:xfrm>
        </p:spPr>
        <p:txBody>
          <a:bodyPr/>
          <a:lstStyle>
            <a:lvl1pPr marL="0" indent="0" algn="l">
              <a:buNone/>
              <a:defRPr baseline="0">
                <a:solidFill>
                  <a:schemeClr val="bg1">
                    <a:alpha val="80000"/>
                  </a:schemeClr>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endParaRPr lang="de-DE" dirty="0"/>
          </a:p>
        </p:txBody>
      </p:sp>
      <p:sp>
        <p:nvSpPr>
          <p:cNvPr id="26" name="Textplatzhalter 25"/>
          <p:cNvSpPr>
            <a:spLocks noGrp="1"/>
          </p:cNvSpPr>
          <p:nvPr>
            <p:ph type="body" sz="quarter" idx="10"/>
          </p:nvPr>
        </p:nvSpPr>
        <p:spPr>
          <a:xfrm>
            <a:off x="874713" y="2420841"/>
            <a:ext cx="10438873" cy="828676"/>
          </a:xfrm>
          <a:ln>
            <a:noFill/>
          </a:ln>
        </p:spPr>
        <p:txBody>
          <a:bodyPr/>
          <a:lstStyle>
            <a:lvl1pPr>
              <a:spcBef>
                <a:spcPts val="0"/>
              </a:spcBef>
              <a:defRPr sz="1600" baseline="0">
                <a:solidFill>
                  <a:schemeClr val="bg1">
                    <a:alpha val="80000"/>
                  </a:schemeClr>
                </a:solidFill>
              </a:defRPr>
            </a:lvl1pPr>
          </a:lstStyle>
          <a:p>
            <a:pPr lvl="0"/>
            <a:endParaRPr lang="de-DE" dirty="0"/>
          </a:p>
        </p:txBody>
      </p:sp>
      <p:sp>
        <p:nvSpPr>
          <p:cNvPr id="4" name="Rechteck 3"/>
          <p:cNvSpPr/>
          <p:nvPr/>
        </p:nvSpPr>
        <p:spPr>
          <a:xfrm>
            <a:off x="0" y="1025525"/>
            <a:ext cx="12192000" cy="1714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p:cNvSpPr>
            <a:spLocks noGrp="1"/>
          </p:cNvSpPr>
          <p:nvPr>
            <p:ph type="title"/>
          </p:nvPr>
        </p:nvSpPr>
        <p:spPr>
          <a:xfrm>
            <a:off x="874713" y="3392203"/>
            <a:ext cx="10438873" cy="972108"/>
          </a:xfrm>
          <a:ln>
            <a:noFill/>
          </a:ln>
        </p:spPr>
        <p:txBody>
          <a:bodyPr/>
          <a:lstStyle>
            <a:lvl1pPr>
              <a:defRPr sz="3200" b="1">
                <a:solidFill>
                  <a:schemeClr val="bg1"/>
                </a:solidFill>
              </a:defRPr>
            </a:lvl1pPr>
          </a:lstStyle>
          <a:p>
            <a:endParaRPr lang="de-DE"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367012390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358606245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79969807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004539625"/>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874712" y="4494775"/>
            <a:ext cx="10438873" cy="1334525"/>
          </a:xfrm>
        </p:spPr>
        <p:txBody>
          <a:bodyPr/>
          <a:lstStyle>
            <a:lvl1pPr marL="0" indent="0" algn="l">
              <a:buNone/>
              <a:defRPr>
                <a:solidFill>
                  <a:schemeClr val="bg2"/>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2"/>
                </a:solidFill>
              </a:defRPr>
            </a:lvl1pPr>
          </a:lstStyle>
          <a:p>
            <a:pPr lvl="0"/>
            <a:r>
              <a:rPr lang="de-DE" dirty="0"/>
              <a:t>Vorname Name</a:t>
            </a:r>
            <a:br>
              <a:rPr lang="de-DE" dirty="0"/>
            </a:br>
            <a:r>
              <a:rPr lang="de-DE" dirty="0"/>
              <a:t>Struktureinheit  der TU Dresden</a:t>
            </a:r>
          </a:p>
        </p:txBody>
      </p:sp>
      <p:sp>
        <p:nvSpPr>
          <p:cNvPr id="2" name="Titel 1"/>
          <p:cNvSpPr>
            <a:spLocks noGrp="1"/>
          </p:cNvSpPr>
          <p:nvPr>
            <p:ph type="title" hasCustomPrompt="1"/>
          </p:nvPr>
        </p:nvSpPr>
        <p:spPr>
          <a:xfrm>
            <a:off x="874713" y="3392203"/>
            <a:ext cx="10438873" cy="972108"/>
          </a:xfrm>
          <a:ln>
            <a:noFill/>
          </a:ln>
        </p:spPr>
        <p:txBody>
          <a:bodyPr/>
          <a:lstStyle>
            <a:lvl1pPr>
              <a:defRPr sz="3200" b="1">
                <a:solidFill>
                  <a:schemeClr val="tx2"/>
                </a:solidFill>
              </a:defRPr>
            </a:lvl1pPr>
          </a:lstStyle>
          <a:p>
            <a:r>
              <a:rPr lang="de-DE" dirty="0"/>
              <a:t>Titelmasterformat</a:t>
            </a:r>
            <a:br>
              <a:rPr lang="de-DE" dirty="0"/>
            </a:br>
            <a:r>
              <a:rPr lang="de-DE" dirty="0"/>
              <a:t>durch Klicken bearbeiten</a:t>
            </a:r>
          </a:p>
        </p:txBody>
      </p:sp>
      <p:cxnSp>
        <p:nvCxnSpPr>
          <p:cNvPr id="8" name="Gerade Verbindung 14"/>
          <p:cNvCxnSpPr/>
          <p:nvPr/>
        </p:nvCxnSpPr>
        <p:spPr>
          <a:xfrm>
            <a:off x="0" y="102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20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186751588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de-DE"/>
              <a:t>Textmasterformat bearbeiten</a:t>
            </a:r>
          </a:p>
        </p:txBody>
      </p:sp>
    </p:spTree>
    <p:extLst>
      <p:ext uri="{BB962C8B-B14F-4D97-AF65-F5344CB8AC3E}">
        <p14:creationId xmlns:p14="http://schemas.microsoft.com/office/powerpoint/2010/main" val="94653318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p:cNvSpPr>
            <a:spLocks noGrp="1"/>
          </p:cNvSpPr>
          <p:nvPr>
            <p:ph type="title"/>
          </p:nvPr>
        </p:nvSpPr>
        <p:spPr>
          <a:xfrm>
            <a:off x="874712" y="3387259"/>
            <a:ext cx="10580687" cy="1198491"/>
          </a:xfrm>
        </p:spPr>
        <p:txBody>
          <a:bodyPr/>
          <a:lstStyle>
            <a:lvl1pPr>
              <a:defRPr sz="3200" b="1">
                <a:solidFill>
                  <a:schemeClr val="bg1"/>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3448821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49" y="1484313"/>
            <a:ext cx="6089649" cy="4344987"/>
          </a:xfrm>
        </p:spPr>
        <p:txBody>
          <a:bodyPr/>
          <a:lstStyle/>
          <a:p>
            <a:pPr lvl="0"/>
            <a:r>
              <a:rPr lang="de-DE"/>
              <a:t>Textmasterformat bearbeiten</a:t>
            </a:r>
          </a:p>
        </p:txBody>
      </p:sp>
      <p:sp>
        <p:nvSpPr>
          <p:cNvPr id="9" name="Bildplatzhalter 7"/>
          <p:cNvSpPr>
            <a:spLocks noGrp="1"/>
          </p:cNvSpPr>
          <p:nvPr>
            <p:ph type="pic" sz="quarter" idx="13"/>
          </p:nvPr>
        </p:nvSpPr>
        <p:spPr>
          <a:xfrm>
            <a:off x="874711"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525148518"/>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3" y="1484314"/>
            <a:ext cx="5195887" cy="4344985"/>
          </a:xfrm>
        </p:spPr>
        <p:txBody>
          <a:bodyPr/>
          <a:lstStyle/>
          <a:p>
            <a:pPr lvl="0"/>
            <a:r>
              <a:rPr lang="de-DE"/>
              <a:t>Textmasterformat bearbeiten</a:t>
            </a:r>
          </a:p>
        </p:txBody>
      </p:sp>
    </p:spTree>
    <p:extLst>
      <p:ext uri="{BB962C8B-B14F-4D97-AF65-F5344CB8AC3E}">
        <p14:creationId xmlns:p14="http://schemas.microsoft.com/office/powerpoint/2010/main" val="305045165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Titelmasterformat durch Klicken bearbeiten</a:t>
            </a:r>
          </a:p>
        </p:txBody>
      </p:sp>
      <p:sp>
        <p:nvSpPr>
          <p:cNvPr id="6" name="Textplatzhalter 5"/>
          <p:cNvSpPr>
            <a:spLocks noGrp="1"/>
          </p:cNvSpPr>
          <p:nvPr>
            <p:ph type="body" sz="quarter" idx="10"/>
          </p:nvPr>
        </p:nvSpPr>
        <p:spPr>
          <a:xfrm>
            <a:off x="874713" y="1484314"/>
            <a:ext cx="5195887" cy="4344985"/>
          </a:xfrm>
        </p:spPr>
        <p:txBody>
          <a:bodyPr/>
          <a:lstStyle/>
          <a:p>
            <a:pPr lvl="0"/>
            <a:r>
              <a:rPr lang="de-DE"/>
              <a:t>Textmasterformat bearbeiten</a:t>
            </a:r>
          </a:p>
        </p:txBody>
      </p:sp>
      <p:sp>
        <p:nvSpPr>
          <p:cNvPr id="8" name="Textplatzhalter 7"/>
          <p:cNvSpPr>
            <a:spLocks noGrp="1"/>
          </p:cNvSpPr>
          <p:nvPr>
            <p:ph type="body" sz="quarter" idx="11"/>
          </p:nvPr>
        </p:nvSpPr>
        <p:spPr>
          <a:xfrm>
            <a:off x="6267449" y="1484315"/>
            <a:ext cx="5187950" cy="4344984"/>
          </a:xfrm>
        </p:spPr>
        <p:txBody>
          <a:bodyPr/>
          <a:lstStyle/>
          <a:p>
            <a:pPr lvl="0"/>
            <a:r>
              <a:rPr lang="de-DE"/>
              <a:t>Textmasterformat bearbeiten</a:t>
            </a:r>
          </a:p>
        </p:txBody>
      </p:sp>
    </p:spTree>
    <p:extLst>
      <p:ext uri="{BB962C8B-B14F-4D97-AF65-F5344CB8AC3E}">
        <p14:creationId xmlns:p14="http://schemas.microsoft.com/office/powerpoint/2010/main" val="96280792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a:t>Titelmasterformat durch Klicken bearbeiten</a:t>
            </a:r>
            <a:endParaRPr lang="de-DE" dirty="0"/>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p:txBody>
      </p:sp>
      <p:sp>
        <p:nvSpPr>
          <p:cNvPr id="7" name="Textplatzhalter 7"/>
          <p:cNvSpPr>
            <a:spLocks noGrp="1"/>
          </p:cNvSpPr>
          <p:nvPr>
            <p:ph type="body" sz="quarter" idx="11"/>
          </p:nvPr>
        </p:nvSpPr>
        <p:spPr>
          <a:xfrm>
            <a:off x="8070849" y="1484315"/>
            <a:ext cx="3384550" cy="4344984"/>
          </a:xfrm>
        </p:spPr>
        <p:txBody>
          <a:bodyPr/>
          <a:lstStyle/>
          <a:p>
            <a:pPr lvl="0"/>
            <a:r>
              <a:rPr lang="de-DE"/>
              <a:t>Textmasterformat bearbeiten</a:t>
            </a:r>
          </a:p>
        </p:txBody>
      </p:sp>
      <p:sp>
        <p:nvSpPr>
          <p:cNvPr id="9" name="Textplatzhalter 5"/>
          <p:cNvSpPr>
            <a:spLocks noGrp="1"/>
          </p:cNvSpPr>
          <p:nvPr>
            <p:ph type="body" sz="quarter" idx="12"/>
          </p:nvPr>
        </p:nvSpPr>
        <p:spPr>
          <a:xfrm>
            <a:off x="4457700" y="1484315"/>
            <a:ext cx="3416300" cy="4344984"/>
          </a:xfrm>
        </p:spPr>
        <p:txBody>
          <a:bodyPr/>
          <a:lstStyle/>
          <a:p>
            <a:pPr lvl="0"/>
            <a:r>
              <a:rPr lang="de-DE"/>
              <a:t>Textmasterformat bearbeiten</a:t>
            </a:r>
          </a:p>
        </p:txBody>
      </p:sp>
    </p:spTree>
    <p:extLst>
      <p:ext uri="{BB962C8B-B14F-4D97-AF65-F5344CB8AC3E}">
        <p14:creationId xmlns:p14="http://schemas.microsoft.com/office/powerpoint/2010/main" val="134943156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7" name="Titel 1"/>
          <p:cNvSpPr txBox="1">
            <a:spLocks/>
          </p:cNvSpPr>
          <p:nvPr/>
        </p:nvSpPr>
        <p:spPr>
          <a:xfrm>
            <a:off x="6267450" y="368305"/>
            <a:ext cx="5046135" cy="662147"/>
          </a:xfrm>
          <a:prstGeom prst="rect">
            <a:avLst/>
          </a:prstGeom>
          <a:ln>
            <a:noFill/>
          </a:ln>
        </p:spPr>
        <p:txBody>
          <a:bodyPr vert="horz" lIns="0" tIns="0" rIns="0" bIns="0" rtlCol="0" anchor="t" anchorCtr="0">
            <a:noAutofit/>
          </a:bodyPr>
          <a:lstStyle>
            <a:lvl1pPr algn="l" defTabSz="914400"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a:lstStyle>
          <a:p>
            <a:r>
              <a:rPr lang="de-DE" sz="2400" dirty="0"/>
              <a:t>Titelmasterformat durch Klicken bearbeiten</a:t>
            </a:r>
          </a:p>
        </p:txBody>
      </p:sp>
      <p:sp>
        <p:nvSpPr>
          <p:cNvPr id="8" name="Textplatzhalter 5"/>
          <p:cNvSpPr>
            <a:spLocks noGrp="1"/>
          </p:cNvSpPr>
          <p:nvPr>
            <p:ph type="body" sz="quarter" idx="10"/>
          </p:nvPr>
        </p:nvSpPr>
        <p:spPr>
          <a:xfrm>
            <a:off x="874712" y="1484314"/>
            <a:ext cx="5195887" cy="4344985"/>
          </a:xfrm>
        </p:spPr>
        <p:txBody>
          <a:bodyPr/>
          <a:lstStyle/>
          <a:p>
            <a:pPr lvl="0"/>
            <a:r>
              <a:rPr lang="de-DE"/>
              <a:t>Textmasterformat bearbeiten</a:t>
            </a:r>
          </a:p>
        </p:txBody>
      </p:sp>
      <p:sp>
        <p:nvSpPr>
          <p:cNvPr id="9" name="Textplatzhalter 7"/>
          <p:cNvSpPr>
            <a:spLocks noGrp="1"/>
          </p:cNvSpPr>
          <p:nvPr>
            <p:ph type="body" sz="quarter" idx="11"/>
          </p:nvPr>
        </p:nvSpPr>
        <p:spPr>
          <a:xfrm>
            <a:off x="6267450" y="1484315"/>
            <a:ext cx="5187950" cy="4344984"/>
          </a:xfrm>
        </p:spPr>
        <p:txBody>
          <a:bodyPr/>
          <a:lstStyle/>
          <a:p>
            <a:pPr lvl="0"/>
            <a:r>
              <a:rPr lang="de-DE"/>
              <a:t>Textmasterformat bearbeiten</a:t>
            </a:r>
          </a:p>
        </p:txBody>
      </p:sp>
      <p:sp>
        <p:nvSpPr>
          <p:cNvPr id="3" name="Titel 2"/>
          <p:cNvSpPr>
            <a:spLocks noGrp="1"/>
          </p:cNvSpPr>
          <p:nvPr>
            <p:ph type="title"/>
          </p:nvPr>
        </p:nvSpPr>
        <p:spPr>
          <a:xfrm>
            <a:off x="874712" y="367507"/>
            <a:ext cx="5195887" cy="662781"/>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159600963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de-DE" dirty="0"/>
              <a:t>Erste Textebene (16pt)</a:t>
            </a:r>
          </a:p>
          <a:p>
            <a:pPr lvl="1"/>
            <a:r>
              <a:rPr lang="de-DE" dirty="0"/>
              <a:t>Zweite Textebene für Aufzählungen</a:t>
            </a:r>
          </a:p>
          <a:p>
            <a:pPr lvl="2"/>
            <a:r>
              <a:rPr lang="de-DE" dirty="0"/>
              <a:t>Dritte Textebene bei viel Text (14pt)</a:t>
            </a:r>
          </a:p>
          <a:p>
            <a:pPr lvl="3"/>
            <a:r>
              <a:rPr lang="de-DE" dirty="0"/>
              <a:t>Vierte Textebene für Aufzählungen bei viel Text</a:t>
            </a:r>
          </a:p>
          <a:p>
            <a:pPr lvl="4"/>
            <a:r>
              <a:rPr lang="de-DE" dirty="0"/>
              <a:t>Fünfte Ebene</a:t>
            </a:r>
          </a:p>
          <a:p>
            <a:pPr lvl="5"/>
            <a:r>
              <a:rPr lang="de-DE" dirty="0"/>
              <a:t>Zwischenseite</a:t>
            </a:r>
          </a:p>
          <a:p>
            <a:pPr lvl="6"/>
            <a:r>
              <a:rPr lang="de-DE" dirty="0"/>
              <a:t>Für den nächsten Präsentationsabschnitt</a:t>
            </a:r>
          </a:p>
        </p:txBody>
      </p:sp>
      <p:sp>
        <p:nvSpPr>
          <p:cNvPr id="4" name="Textfeld 3"/>
          <p:cNvSpPr txBox="1"/>
          <p:nvPr userDrawn="1"/>
        </p:nvSpPr>
        <p:spPr>
          <a:xfrm>
            <a:off x="3575050" y="6196686"/>
            <a:ext cx="5187950" cy="492443"/>
          </a:xfrm>
          <a:prstGeom prst="rect">
            <a:avLst/>
          </a:prstGeom>
          <a:noFill/>
        </p:spPr>
        <p:txBody>
          <a:bodyPr wrap="square" lIns="0" tIns="0" rIns="0" bIns="0" rtlCol="0" anchor="b">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sz="800" dirty="0">
                <a:solidFill>
                  <a:schemeClr val="bg2"/>
                </a:solidFill>
              </a:rPr>
              <a:t>Textwissenschaftliche Kompetenzen digital. </a:t>
            </a:r>
            <a:r>
              <a:rPr lang="de-DE" sz="800" baseline="0" dirty="0">
                <a:solidFill>
                  <a:schemeClr val="bg2"/>
                </a:solidFill>
              </a:rPr>
              <a:t>Ein Praxisbericht aus der </a:t>
            </a:r>
            <a:r>
              <a:rPr lang="de-DE" sz="800" baseline="0" dirty="0" err="1">
                <a:solidFill>
                  <a:schemeClr val="bg2"/>
                </a:solidFill>
              </a:rPr>
              <a:t>Curriculumsentwicklung</a:t>
            </a:r>
            <a:endParaRPr lang="de-DE" sz="800" dirty="0">
              <a:solidFill>
                <a:schemeClr val="bg2"/>
              </a:solidFill>
            </a:endParaRPr>
          </a:p>
          <a:p>
            <a:pPr algn="l"/>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Anja Swidsinski, Zentrum</a:t>
            </a:r>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für Weiterbildung</a:t>
            </a:r>
          </a:p>
          <a:p>
            <a:pPr algn="l"/>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Juliane </a:t>
            </a:r>
            <a:r>
              <a:rPr lang="de-DE" sz="800" baseline="0" dirty="0" err="1">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Rehnolt</a:t>
            </a:r>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Fakultät Sprach-, Literatur- und Kulturwissenschaften</a:t>
            </a:r>
            <a:endPar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lgn="l"/>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Jahrestagung der </a:t>
            </a:r>
            <a:r>
              <a:rPr lang="de-DE" sz="800" baseline="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GfHf</a:t>
            </a:r>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2020</a:t>
            </a:r>
            <a:endPar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966200" y="6306444"/>
            <a:ext cx="704850" cy="369332"/>
          </a:xfrm>
          <a:prstGeom prst="rect">
            <a:avLst/>
          </a:prstGeom>
          <a:noFill/>
        </p:spPr>
        <p:txBody>
          <a:bodyPr wrap="square" lIns="0" tIns="0" rIns="0" bIns="0" rtlCol="0" anchor="b">
            <a:spAutoFit/>
          </a:bodyPr>
          <a:lstStyle/>
          <a:p>
            <a:pPr marL="0" marR="0" lvl="0" indent="0" algn="r" defTabSz="914269" rtl="0" eaLnBrk="1" fontAlgn="auto" latinLnBrk="0" hangingPunct="1">
              <a:lnSpc>
                <a:spcPct val="100000"/>
              </a:lnSpc>
              <a:spcBef>
                <a:spcPts val="0"/>
              </a:spcBef>
              <a:spcAft>
                <a:spcPts val="0"/>
              </a:spcAft>
              <a:buClrTx/>
              <a:buSzTx/>
              <a:buFontTx/>
              <a:buNone/>
              <a:tabLst/>
              <a:defRPr/>
            </a:pP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t/>
            </a:r>
            <a:b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br>
            <a:r>
              <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rPr>
              <a:t>Folie</a:t>
            </a:r>
            <a:r>
              <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800" baseline="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marL="0" marR="0" lvl="0" indent="0" algn="r" defTabSz="914269" rtl="0" eaLnBrk="1" fontAlgn="auto" latinLnBrk="0" hangingPunct="1">
                <a:lnSpc>
                  <a:spcPct val="100000"/>
                </a:lnSpc>
                <a:spcBef>
                  <a:spcPts val="0"/>
                </a:spcBef>
                <a:spcAft>
                  <a:spcPts val="0"/>
                </a:spcAft>
                <a:buClrTx/>
                <a:buSzTx/>
                <a:buFontTx/>
                <a:buNone/>
                <a:tabLst/>
                <a:defRPr/>
              </a:pPr>
              <a:t>‹Nr.›</a:t>
            </a:fld>
            <a:endParaRPr lang="de-DE" sz="8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269" rtl="0" eaLnBrk="1" fontAlgn="auto" latinLnBrk="0" hangingPunct="1">
              <a:lnSpc>
                <a:spcPct val="100000"/>
              </a:lnSpc>
              <a:spcBef>
                <a:spcPts val="0"/>
              </a:spcBef>
              <a:spcAft>
                <a:spcPts val="0"/>
              </a:spcAft>
              <a:buClrTx/>
              <a:buSzTx/>
              <a:buFontTx/>
              <a:buNone/>
              <a:tabLst/>
              <a:defRPr/>
            </a:pPr>
            <a:endPar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fik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73955" y="6336430"/>
            <a:ext cx="770373" cy="350618"/>
          </a:xfrm>
          <a:prstGeom prst="rect">
            <a:avLst/>
          </a:prstGeom>
        </p:spPr>
      </p:pic>
      <p:pic>
        <p:nvPicPr>
          <p:cNvPr id="10" name="Grafik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6293" y="6336706"/>
            <a:ext cx="1115691" cy="324444"/>
          </a:xfrm>
          <a:prstGeom prst="rect">
            <a:avLst/>
          </a:prstGeom>
        </p:spPr>
      </p:pic>
      <p:sp>
        <p:nvSpPr>
          <p:cNvPr id="5" name="Datumsplatzhalter 4"/>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j</a:t>
            </a:r>
          </a:p>
        </p:txBody>
      </p:sp>
      <p:sp>
        <p:nvSpPr>
          <p:cNvPr id="6" name="Fußzeilenplatzhalt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7" name="Foliennummernplatzhalt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de-DE" dirty="0"/>
          </a:p>
        </p:txBody>
      </p:sp>
    </p:spTree>
    <p:extLst>
      <p:ext uri="{BB962C8B-B14F-4D97-AF65-F5344CB8AC3E}">
        <p14:creationId xmlns:p14="http://schemas.microsoft.com/office/powerpoint/2010/main" val="222607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269"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92">
          <p15:clr>
            <a:srgbClr val="F26B43"/>
          </p15:clr>
        </p15:guide>
        <p15:guide id="2" pos="1120">
          <p15:clr>
            <a:srgbClr val="F26B43"/>
          </p15:clr>
        </p15:guide>
        <p15:guide id="3" pos="1676">
          <p15:clr>
            <a:srgbClr val="F26B43"/>
          </p15:clr>
        </p15:guide>
        <p15:guide id="4" pos="1556">
          <p15:clr>
            <a:srgbClr val="F26B43"/>
          </p15:clr>
        </p15:guide>
        <p15:guide id="5" pos="2252">
          <p15:clr>
            <a:srgbClr val="F26B43"/>
          </p15:clr>
        </p15:guide>
        <p15:guide id="6" pos="2128">
          <p15:clr>
            <a:srgbClr val="F26B43"/>
          </p15:clr>
        </p15:guide>
        <p15:guide id="7" pos="3824">
          <p15:clr>
            <a:srgbClr val="F26B43"/>
          </p15:clr>
        </p15:guide>
        <p15:guide id="8" pos="3948">
          <p15:clr>
            <a:srgbClr val="F26B43"/>
          </p15:clr>
        </p15:guide>
        <p15:guide id="9" pos="4384">
          <p15:clr>
            <a:srgbClr val="F26B43"/>
          </p15:clr>
        </p15:guide>
        <p15:guide id="10" pos="4508">
          <p15:clr>
            <a:srgbClr val="F26B43"/>
          </p15:clr>
        </p15:guide>
        <p15:guide id="11" pos="6780">
          <p15:clr>
            <a:srgbClr val="F26B43"/>
          </p15:clr>
        </p15:guide>
        <p15:guide id="12" pos="6656">
          <p15:clr>
            <a:srgbClr val="F26B43"/>
          </p15:clr>
        </p15:guide>
        <p15:guide id="13" pos="4960">
          <p15:clr>
            <a:srgbClr val="F26B43"/>
          </p15:clr>
        </p15:guide>
        <p15:guide id="14" pos="5084">
          <p15:clr>
            <a:srgbClr val="F26B43"/>
          </p15:clr>
        </p15:guide>
        <p15:guide id="15" orient="horz" pos="538">
          <p15:clr>
            <a:srgbClr val="F26B43"/>
          </p15:clr>
        </p15:guide>
        <p15:guide id="16" pos="551">
          <p15:clr>
            <a:srgbClr val="F26B43"/>
          </p15:clr>
        </p15:guide>
        <p15:guide id="17" pos="6092">
          <p15:clr>
            <a:srgbClr val="F26B43"/>
          </p15:clr>
        </p15:guide>
        <p15:guide id="18" pos="6216">
          <p15:clr>
            <a:srgbClr val="F26B43"/>
          </p15:clr>
        </p15:guide>
        <p15:guide id="19" pos="2692">
          <p15:clr>
            <a:srgbClr val="F26B43"/>
          </p15:clr>
        </p15:guide>
        <p15:guide id="20" pos="2808">
          <p15:clr>
            <a:srgbClr val="F26B43"/>
          </p15:clr>
        </p15:guide>
        <p15:guide id="21" pos="3260">
          <p15:clr>
            <a:srgbClr val="F26B43"/>
          </p15:clr>
        </p15:guide>
        <p15:guide id="22" pos="3380">
          <p15:clr>
            <a:srgbClr val="F26B43"/>
          </p15:clr>
        </p15:guide>
        <p15:guide id="23" pos="5520">
          <p15:clr>
            <a:srgbClr val="F26B43"/>
          </p15:clr>
        </p15:guide>
        <p15:guide id="24" orient="horz" pos="933">
          <p15:clr>
            <a:srgbClr val="F26B43"/>
          </p15:clr>
        </p15:guide>
        <p15:guide id="25" orient="horz" pos="759">
          <p15:clr>
            <a:srgbClr val="F26B43"/>
          </p15:clr>
        </p15:guide>
        <p15:guide id="26" orient="horz" pos="218">
          <p15:clr>
            <a:srgbClr val="F26B43"/>
          </p15:clr>
        </p15:guide>
        <p15:guide id="27" orient="horz" pos="3680">
          <p15:clr>
            <a:srgbClr val="F26B43"/>
          </p15:clr>
        </p15:guide>
        <p15:guide id="28" orient="horz" pos="3861">
          <p15:clr>
            <a:srgbClr val="F26B43"/>
          </p15:clr>
        </p15:guide>
        <p15:guide id="29" orient="horz" pos="2130">
          <p15:clr>
            <a:srgbClr val="F26B43"/>
          </p15:clr>
        </p15:guide>
        <p15:guide id="30" pos="5648">
          <p15:clr>
            <a:srgbClr val="F26B43"/>
          </p15:clr>
        </p15:guide>
        <p15:guide id="31" orient="horz" pos="649">
          <p15:clr>
            <a:srgbClr val="F26B43"/>
          </p15:clr>
        </p15:guide>
        <p15:guide id="32" pos="7216">
          <p15:clr>
            <a:srgbClr val="F26B43"/>
          </p15:clr>
        </p15:guide>
        <p15:guide id="33" orient="horz" pos="3988">
          <p15:clr>
            <a:srgbClr val="F26B43"/>
          </p15:clr>
        </p15:guide>
        <p15:guide id="34" orient="horz" pos="4196">
          <p15:clr>
            <a:srgbClr val="F26B43"/>
          </p15:clr>
        </p15:guide>
        <p15:guide id="35" pos="318">
          <p15:clr>
            <a:srgbClr val="F26B43"/>
          </p15:clr>
        </p15:guide>
        <p15:guide id="36" orient="horz" pos="41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juliane.rehnolt@tu-dresden.de" TargetMode="External"/><Relationship Id="rId2" Type="http://schemas.openxmlformats.org/officeDocument/2006/relationships/hyperlink" Target="mailto:anja.swidsinski@tu-dresden.d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de-DE" dirty="0">
                <a:latin typeface="Calibri" panose="020F0502020204030204" pitchFamily="34" charset="0"/>
                <a:cs typeface="Calibri" panose="020F0502020204030204" pitchFamily="34" charset="0"/>
              </a:rPr>
              <a:t>Jahrestagung der Gesellschaft für Hochschulforschung 2020</a:t>
            </a:r>
          </a:p>
        </p:txBody>
      </p:sp>
      <p:sp>
        <p:nvSpPr>
          <p:cNvPr id="3" name="Textplatzhalter 2"/>
          <p:cNvSpPr>
            <a:spLocks noGrp="1"/>
          </p:cNvSpPr>
          <p:nvPr>
            <p:ph type="body" sz="quarter" idx="10"/>
          </p:nvPr>
        </p:nvSpPr>
        <p:spPr/>
        <p:txBody>
          <a:bodyPr/>
          <a:lstStyle/>
          <a:p>
            <a:pPr lvl="0"/>
            <a:r>
              <a:rPr lang="de-DE" dirty="0">
                <a:latin typeface="Calibri" panose="020F0502020204030204" pitchFamily="34" charset="0"/>
                <a:cs typeface="Calibri" panose="020F0502020204030204" pitchFamily="34" charset="0"/>
              </a:rPr>
              <a:t>Anja Swidsinski, Zentrum für Weiterbildung</a:t>
            </a:r>
          </a:p>
          <a:p>
            <a:pPr lvl="0"/>
            <a:r>
              <a:rPr lang="de-DE" dirty="0">
                <a:latin typeface="Calibri" panose="020F0502020204030204" pitchFamily="34" charset="0"/>
                <a:cs typeface="Calibri" panose="020F0502020204030204" pitchFamily="34" charset="0"/>
              </a:rPr>
              <a:t>Juliane </a:t>
            </a:r>
            <a:r>
              <a:rPr lang="de-DE" dirty="0" err="1">
                <a:latin typeface="Calibri" panose="020F0502020204030204" pitchFamily="34" charset="0"/>
                <a:cs typeface="Calibri" panose="020F0502020204030204" pitchFamily="34" charset="0"/>
              </a:rPr>
              <a:t>Rehnolt</a:t>
            </a:r>
            <a:r>
              <a:rPr lang="de-DE" dirty="0">
                <a:latin typeface="Calibri" panose="020F0502020204030204" pitchFamily="34" charset="0"/>
                <a:cs typeface="Calibri" panose="020F0502020204030204" pitchFamily="34" charset="0"/>
              </a:rPr>
              <a:t>, Fakultät Sprach-, Literatur- und Kulturwissenschaften</a:t>
            </a:r>
          </a:p>
          <a:p>
            <a:endParaRPr lang="de-DE" dirty="0">
              <a:latin typeface="Calibri" panose="020F0502020204030204" pitchFamily="34" charset="0"/>
              <a:cs typeface="Calibri" panose="020F0502020204030204" pitchFamily="34" charset="0"/>
            </a:endParaRPr>
          </a:p>
        </p:txBody>
      </p:sp>
      <p:sp>
        <p:nvSpPr>
          <p:cNvPr id="4" name="Titel 3"/>
          <p:cNvSpPr>
            <a:spLocks noGrp="1"/>
          </p:cNvSpPr>
          <p:nvPr>
            <p:ph type="title"/>
          </p:nvPr>
        </p:nvSpPr>
        <p:spPr/>
        <p:txBody>
          <a:bodyPr/>
          <a:lstStyle/>
          <a:p>
            <a:r>
              <a:rPr lang="de-DE" dirty="0">
                <a:latin typeface="Calibri" panose="020F0502020204030204" pitchFamily="34" charset="0"/>
                <a:cs typeface="Calibri" panose="020F0502020204030204" pitchFamily="34" charset="0"/>
              </a:rPr>
              <a:t>Textwissenschaftliche Kompetenzen digital. </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Ein Praxisbericht aus der </a:t>
            </a:r>
            <a:r>
              <a:rPr lang="de-DE" dirty="0" err="1">
                <a:latin typeface="Calibri" panose="020F0502020204030204" pitchFamily="34" charset="0"/>
                <a:cs typeface="Calibri" panose="020F0502020204030204" pitchFamily="34" charset="0"/>
              </a:rPr>
              <a:t>Curriculumsentwicklung</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910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rgbClr val="727879"/>
                </a:solidFill>
                <a:latin typeface="Calibri" panose="020F0502020204030204" pitchFamily="34" charset="0"/>
                <a:cs typeface="Calibri" panose="020F0502020204030204" pitchFamily="34" charset="0"/>
              </a:rPr>
              <a:t>3. Interpretation der Ergebnisse und didaktische Begründung der Reaktionen</a:t>
            </a:r>
            <a:endParaRPr lang="de-DE" dirty="0"/>
          </a:p>
        </p:txBody>
      </p:sp>
      <p:sp>
        <p:nvSpPr>
          <p:cNvPr id="3" name="Inhaltsplatzhalter 2"/>
          <p:cNvSpPr>
            <a:spLocks noGrp="1"/>
          </p:cNvSpPr>
          <p:nvPr>
            <p:ph sz="quarter" idx="10"/>
          </p:nvPr>
        </p:nvSpPr>
        <p:spPr/>
        <p:txBody>
          <a:bodyPr/>
          <a:lstStyle/>
          <a:p>
            <a:r>
              <a:rPr lang="de-DE" sz="2800" dirty="0"/>
              <a:t>Systematisch scheint es eine Tendenz der DH zu geben, positivistischen, quantifizierenden, mathematisch berechenbaren Ansätzen einen starken Vorzug zu geben und keine Unterstützung für die weniger scharfen Prozesse der verstehenden Deutung (Hermeneutik) zu bieten.</a:t>
            </a:r>
          </a:p>
          <a:p>
            <a:endParaRPr lang="de-DE" sz="2800" dirty="0"/>
          </a:p>
          <a:p>
            <a:r>
              <a:rPr lang="de-DE" sz="2000" dirty="0"/>
              <a:t>(Sahle 2017, S. 20)</a:t>
            </a:r>
            <a:endParaRPr lang="de-DE" sz="2800" dirty="0"/>
          </a:p>
        </p:txBody>
      </p:sp>
    </p:spTree>
    <p:extLst>
      <p:ext uri="{BB962C8B-B14F-4D97-AF65-F5344CB8AC3E}">
        <p14:creationId xmlns:p14="http://schemas.microsoft.com/office/powerpoint/2010/main" val="2077071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rgbClr val="727879"/>
                </a:solidFill>
                <a:latin typeface="Calibri" panose="020F0502020204030204" pitchFamily="34" charset="0"/>
                <a:cs typeface="Calibri" panose="020F0502020204030204" pitchFamily="34" charset="0"/>
              </a:rPr>
              <a:t>3. Interpretation der Ergebnisse und didaktische Begründung der Reaktionen</a:t>
            </a:r>
            <a:endParaRPr lang="de-DE" dirty="0"/>
          </a:p>
        </p:txBody>
      </p:sp>
      <p:pic>
        <p:nvPicPr>
          <p:cNvPr id="5" name="Bildplatzhalter 4">
            <a:extLst>
              <a:ext uri="{FF2B5EF4-FFF2-40B4-BE49-F238E27FC236}">
                <a16:creationId xmlns:a16="http://schemas.microsoft.com/office/drawing/2014/main" xmlns="" id="{0E67DE72-0473-41EA-81D1-31A0419FD33C}"/>
              </a:ext>
            </a:extLst>
          </p:cNvPr>
          <p:cNvPicPr>
            <a:picLocks noGrp="1" noChangeAspect="1"/>
          </p:cNvPicPr>
          <p:nvPr>
            <p:ph type="pic" sz="quarter" idx="13"/>
          </p:nvPr>
        </p:nvPicPr>
        <p:blipFill rotWithShape="1">
          <a:blip r:embed="rId3"/>
          <a:srcRect l="16419" t="52075" r="22344" b="26376"/>
          <a:stretch/>
        </p:blipFill>
        <p:spPr>
          <a:xfrm>
            <a:off x="736601" y="2877415"/>
            <a:ext cx="10219470" cy="2022765"/>
          </a:xfrm>
          <a:prstGeom prst="rect">
            <a:avLst/>
          </a:prstGeom>
        </p:spPr>
      </p:pic>
      <p:sp>
        <p:nvSpPr>
          <p:cNvPr id="4" name="Textplatzhalter 3"/>
          <p:cNvSpPr>
            <a:spLocks noGrp="1"/>
          </p:cNvSpPr>
          <p:nvPr>
            <p:ph type="body" sz="quarter" idx="14"/>
          </p:nvPr>
        </p:nvSpPr>
        <p:spPr>
          <a:xfrm>
            <a:off x="6585527" y="5153891"/>
            <a:ext cx="4869872" cy="599207"/>
          </a:xfrm>
        </p:spPr>
        <p:txBody>
          <a:bodyPr/>
          <a:lstStyle/>
          <a:p>
            <a:r>
              <a:rPr lang="de-DE" dirty="0"/>
              <a:t>(</a:t>
            </a:r>
            <a:r>
              <a:rPr lang="de-DE" dirty="0" err="1"/>
              <a:t>Ridsdale</a:t>
            </a:r>
            <a:r>
              <a:rPr lang="de-DE" dirty="0"/>
              <a:t> et al. 2015, S. 3 und S. 38) </a:t>
            </a:r>
          </a:p>
        </p:txBody>
      </p:sp>
      <p:pic>
        <p:nvPicPr>
          <p:cNvPr id="6" name="Grafik 5">
            <a:extLst>
              <a:ext uri="{FF2B5EF4-FFF2-40B4-BE49-F238E27FC236}">
                <a16:creationId xmlns:a16="http://schemas.microsoft.com/office/drawing/2014/main" xmlns="" id="{9E004271-23D3-4D47-9534-E5C64388AAA1}"/>
              </a:ext>
            </a:extLst>
          </p:cNvPr>
          <p:cNvPicPr>
            <a:picLocks noChangeAspect="1"/>
          </p:cNvPicPr>
          <p:nvPr/>
        </p:nvPicPr>
        <p:blipFill rotWithShape="1">
          <a:blip r:embed="rId4"/>
          <a:srcRect l="7175" t="32727" r="25985" b="57296"/>
          <a:stretch/>
        </p:blipFill>
        <p:spPr>
          <a:xfrm>
            <a:off x="607292" y="1492392"/>
            <a:ext cx="10615812" cy="891310"/>
          </a:xfrm>
          <a:prstGeom prst="rect">
            <a:avLst/>
          </a:prstGeom>
        </p:spPr>
      </p:pic>
    </p:spTree>
    <p:extLst>
      <p:ext uri="{BB962C8B-B14F-4D97-AF65-F5344CB8AC3E}">
        <p14:creationId xmlns:p14="http://schemas.microsoft.com/office/powerpoint/2010/main" val="2941511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7418" y="304801"/>
            <a:ext cx="6827982" cy="323272"/>
          </a:xfrm>
        </p:spPr>
        <p:txBody>
          <a:bodyPr/>
          <a:lstStyle/>
          <a:p>
            <a:pPr algn="r"/>
            <a:r>
              <a:rPr lang="de-DE" sz="1600" b="0" dirty="0">
                <a:solidFill>
                  <a:srgbClr val="727879"/>
                </a:solidFill>
                <a:latin typeface="Calibri" panose="020F0502020204030204" pitchFamily="34" charset="0"/>
                <a:cs typeface="Calibri" panose="020F0502020204030204" pitchFamily="34" charset="0"/>
              </a:rPr>
              <a:t>3. Interpretation der Ergebnisse und didaktische Begründung der Reaktionen</a:t>
            </a:r>
            <a:endParaRPr lang="de-DE" dirty="0"/>
          </a:p>
        </p:txBody>
      </p:sp>
      <p:graphicFrame>
        <p:nvGraphicFramePr>
          <p:cNvPr id="4" name="Inhaltsplatzhalter 3"/>
          <p:cNvGraphicFramePr>
            <a:graphicFrameLocks noGrp="1"/>
          </p:cNvGraphicFramePr>
          <p:nvPr>
            <p:ph sz="quarter" idx="10"/>
            <p:extLst>
              <p:ext uri="{D42A27DB-BD31-4B8C-83A1-F6EECF244321}">
                <p14:modId xmlns:p14="http://schemas.microsoft.com/office/powerpoint/2010/main" val="3485827716"/>
              </p:ext>
            </p:extLst>
          </p:nvPr>
        </p:nvGraphicFramePr>
        <p:xfrm>
          <a:off x="895927" y="748064"/>
          <a:ext cx="10455564" cy="5238716"/>
        </p:xfrm>
        <a:graphic>
          <a:graphicData uri="http://schemas.openxmlformats.org/drawingml/2006/table">
            <a:tbl>
              <a:tblPr firstRow="1" firstCol="1" bandRow="1">
                <a:tableStyleId>{5C22544A-7EE6-4342-B048-85BDC9FD1C3A}</a:tableStyleId>
              </a:tblPr>
              <a:tblGrid>
                <a:gridCol w="5671128">
                  <a:extLst>
                    <a:ext uri="{9D8B030D-6E8A-4147-A177-3AD203B41FA5}">
                      <a16:colId xmlns:a16="http://schemas.microsoft.com/office/drawing/2014/main" xmlns="" val="20000"/>
                    </a:ext>
                  </a:extLst>
                </a:gridCol>
                <a:gridCol w="711200">
                  <a:extLst>
                    <a:ext uri="{9D8B030D-6E8A-4147-A177-3AD203B41FA5}">
                      <a16:colId xmlns:a16="http://schemas.microsoft.com/office/drawing/2014/main" xmlns="" val="20001"/>
                    </a:ext>
                  </a:extLst>
                </a:gridCol>
                <a:gridCol w="4073236">
                  <a:extLst>
                    <a:ext uri="{9D8B030D-6E8A-4147-A177-3AD203B41FA5}">
                      <a16:colId xmlns:a16="http://schemas.microsoft.com/office/drawing/2014/main" xmlns="" val="20002"/>
                    </a:ext>
                  </a:extLst>
                </a:gridCol>
              </a:tblGrid>
              <a:tr h="378281">
                <a:tc>
                  <a:txBody>
                    <a:bodyPr/>
                    <a:lstStyle/>
                    <a:p>
                      <a:pPr>
                        <a:lnSpc>
                          <a:spcPct val="150000"/>
                        </a:lnSpc>
                        <a:spcAft>
                          <a:spcPts val="0"/>
                        </a:spcAft>
                      </a:pPr>
                      <a:r>
                        <a:rPr lang="de-DE" sz="1400" dirty="0" err="1">
                          <a:effectLst/>
                        </a:rPr>
                        <a:t>Taxonomiestufe</a:t>
                      </a:r>
                      <a:r>
                        <a:rPr lang="de-DE" sz="1400" dirty="0">
                          <a:effectLst/>
                        </a:rPr>
                        <a:t>  nach Bloom 1976</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tc>
                  <a:txBody>
                    <a:bodyPr/>
                    <a:lstStyle/>
                    <a:p>
                      <a:pPr marL="71755" marR="71755">
                        <a:lnSpc>
                          <a:spcPct val="150000"/>
                        </a:lnSpc>
                        <a:spcAft>
                          <a:spcPts val="0"/>
                        </a:spcAft>
                      </a:pPr>
                      <a:r>
                        <a:rPr lang="de-DE" sz="1400" dirty="0">
                          <a:effectLst/>
                        </a:rPr>
                        <a: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vert="vert270"/>
                </a:tc>
                <a:tc>
                  <a:txBody>
                    <a:bodyPr/>
                    <a:lstStyle/>
                    <a:p>
                      <a:pPr>
                        <a:lnSpc>
                          <a:spcPct val="150000"/>
                        </a:lnSpc>
                        <a:spcAft>
                          <a:spcPts val="0"/>
                        </a:spcAft>
                      </a:pPr>
                      <a:r>
                        <a:rPr lang="de-DE" sz="1400" dirty="0">
                          <a:effectLst/>
                        </a:rPr>
                        <a:t> Einordnung in unseren Zielbereich</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extLst>
                  <a:ext uri="{0D108BD9-81ED-4DB2-BD59-A6C34878D82A}">
                    <a16:rowId xmlns:a16="http://schemas.microsoft.com/office/drawing/2014/main" xmlns="" val="10000"/>
                  </a:ext>
                </a:extLst>
              </a:tr>
              <a:tr h="937879">
                <a:tc>
                  <a:txBody>
                    <a:bodyPr/>
                    <a:lstStyle/>
                    <a:p>
                      <a:pPr>
                        <a:lnSpc>
                          <a:spcPct val="150000"/>
                        </a:lnSpc>
                        <a:spcAft>
                          <a:spcPts val="0"/>
                        </a:spcAft>
                      </a:pPr>
                      <a:r>
                        <a:rPr lang="de-DE" sz="1400" dirty="0">
                          <a:effectLst/>
                        </a:rPr>
                        <a:t>Wissen (K 1) − Faktenwissen – Kennen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tc>
                  <a:txBody>
                    <a:bodyPr/>
                    <a:lstStyle/>
                    <a:p>
                      <a:pPr marL="71755" marR="71755">
                        <a:lnSpc>
                          <a:spcPct val="150000"/>
                        </a:lnSpc>
                        <a:spcAft>
                          <a:spcPts val="0"/>
                        </a:spcAft>
                      </a:pPr>
                      <a:r>
                        <a:rPr lang="de-DE" sz="1400" dirty="0">
                          <a:effectLst/>
                        </a:rPr>
                        <a:t>Zu leicht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vert="vert270"/>
                </a:tc>
                <a:tc>
                  <a:txBody>
                    <a:bodyPr/>
                    <a:lstStyle/>
                    <a:p>
                      <a:pPr marL="342900" lvl="0" indent="-342900">
                        <a:lnSpc>
                          <a:spcPct val="150000"/>
                        </a:lnSpc>
                        <a:spcAft>
                          <a:spcPts val="0"/>
                        </a:spcAft>
                        <a:buFont typeface="Symbol" panose="05050102010706020507" pitchFamily="18" charset="2"/>
                        <a:buChar char=""/>
                      </a:pPr>
                      <a:r>
                        <a:rPr lang="de-DE" sz="1400" dirty="0">
                          <a:effectLst/>
                        </a:rPr>
                        <a:t>Vorkenntnisse der Studierenden</a:t>
                      </a:r>
                    </a:p>
                    <a:p>
                      <a:pPr marL="342900" lvl="0" indent="-342900">
                        <a:lnSpc>
                          <a:spcPct val="150000"/>
                        </a:lnSpc>
                        <a:spcAft>
                          <a:spcPts val="0"/>
                        </a:spcAft>
                        <a:buFont typeface="Symbol" panose="05050102010706020507" pitchFamily="18" charset="2"/>
                        <a:buChar char=""/>
                      </a:pPr>
                      <a:r>
                        <a:rPr lang="de-DE" sz="1400" dirty="0">
                          <a:effectLst/>
                        </a:rPr>
                        <a:t>Lernerwartungen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extLst>
                  <a:ext uri="{0D108BD9-81ED-4DB2-BD59-A6C34878D82A}">
                    <a16:rowId xmlns:a16="http://schemas.microsoft.com/office/drawing/2014/main" xmlns="" val="10001"/>
                  </a:ext>
                </a:extLst>
              </a:tr>
              <a:tr h="554459">
                <a:tc>
                  <a:txBody>
                    <a:bodyPr/>
                    <a:lstStyle/>
                    <a:p>
                      <a:pPr>
                        <a:lnSpc>
                          <a:spcPct val="150000"/>
                        </a:lnSpc>
                        <a:spcAft>
                          <a:spcPts val="0"/>
                        </a:spcAft>
                      </a:pPr>
                      <a:r>
                        <a:rPr lang="de-DE" sz="1400" dirty="0">
                          <a:effectLst/>
                        </a:rPr>
                        <a:t>Verständnis (K 2) − Verstehen − mit eigenen Worten begründen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tc rowSpan="3">
                  <a:txBody>
                    <a:bodyPr/>
                    <a:lstStyle/>
                    <a:p>
                      <a:pPr marL="71755" marR="71755">
                        <a:lnSpc>
                          <a:spcPct val="150000"/>
                        </a:lnSpc>
                        <a:spcAft>
                          <a:spcPts val="0"/>
                        </a:spcAft>
                      </a:pPr>
                      <a:r>
                        <a:rPr lang="de-DE" sz="1400" dirty="0">
                          <a:effectLst/>
                        </a:rPr>
                        <a:t>Zielbereich</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vert="vert270"/>
                </a:tc>
                <a:tc rowSpan="3">
                  <a:txBody>
                    <a:bodyPr/>
                    <a:lstStyle/>
                    <a:p>
                      <a:pPr marL="342900" lvl="0" indent="-342900">
                        <a:lnSpc>
                          <a:spcPct val="150000"/>
                        </a:lnSpc>
                        <a:spcAft>
                          <a:spcPts val="0"/>
                        </a:spcAft>
                        <a:buFont typeface="Symbol" panose="05050102010706020507" pitchFamily="18" charset="2"/>
                        <a:buChar char=""/>
                      </a:pPr>
                      <a:r>
                        <a:rPr lang="de-DE" sz="1400" dirty="0">
                          <a:effectLst/>
                        </a:rPr>
                        <a:t>Studierendenverhalten</a:t>
                      </a:r>
                    </a:p>
                    <a:p>
                      <a:pPr marL="342900" lvl="0" indent="-342900">
                        <a:lnSpc>
                          <a:spcPct val="150000"/>
                        </a:lnSpc>
                        <a:spcAft>
                          <a:spcPts val="0"/>
                        </a:spcAft>
                        <a:buFont typeface="Symbol" panose="05050102010706020507" pitchFamily="18" charset="2"/>
                        <a:buChar char=""/>
                      </a:pPr>
                      <a:r>
                        <a:rPr lang="de-DE" sz="1400" dirty="0">
                          <a:effectLst/>
                        </a:rPr>
                        <a:t>Nachfragen (Progression von K 3 zu K 4)</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extLst>
                  <a:ext uri="{0D108BD9-81ED-4DB2-BD59-A6C34878D82A}">
                    <a16:rowId xmlns:a16="http://schemas.microsoft.com/office/drawing/2014/main" xmlns="" val="10002"/>
                  </a:ext>
                </a:extLst>
              </a:tr>
              <a:tr h="937879">
                <a:tc>
                  <a:txBody>
                    <a:bodyPr/>
                    <a:lstStyle/>
                    <a:p>
                      <a:pPr>
                        <a:lnSpc>
                          <a:spcPct val="150000"/>
                        </a:lnSpc>
                        <a:spcAft>
                          <a:spcPts val="0"/>
                        </a:spcAft>
                      </a:pPr>
                      <a:r>
                        <a:rPr lang="de-DE" sz="1400" dirty="0">
                          <a:effectLst/>
                        </a:rPr>
                        <a:t>Anwendung (K 3) − Umsetzung eindimensionaler Lerninhalte − Beispiele aus eigener Praxis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xmlns="" val="10003"/>
                  </a:ext>
                </a:extLst>
              </a:tr>
              <a:tr h="554459">
                <a:tc>
                  <a:txBody>
                    <a:bodyPr/>
                    <a:lstStyle/>
                    <a:p>
                      <a:pPr>
                        <a:lnSpc>
                          <a:spcPct val="150000"/>
                        </a:lnSpc>
                        <a:spcAft>
                          <a:spcPts val="0"/>
                        </a:spcAft>
                      </a:pPr>
                      <a:r>
                        <a:rPr lang="de-DE" sz="1400">
                          <a:effectLst/>
                        </a:rPr>
                        <a:t>Analyse (K 4) − Zerlegen in Einzelteile – Fallstudien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xmlns="" val="10004"/>
                  </a:ext>
                </a:extLst>
              </a:tr>
              <a:tr h="1129590">
                <a:tc>
                  <a:txBody>
                    <a:bodyPr/>
                    <a:lstStyle/>
                    <a:p>
                      <a:pPr>
                        <a:lnSpc>
                          <a:spcPct val="150000"/>
                        </a:lnSpc>
                        <a:spcAft>
                          <a:spcPts val="0"/>
                        </a:spcAft>
                      </a:pPr>
                      <a:r>
                        <a:rPr lang="de-DE" sz="1400" dirty="0">
                          <a:effectLst/>
                        </a:rPr>
                        <a:t>Synthese (K 5) − Vernetzen und Optimieren − fachübergreifend darstellen – Projektaufgaben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tc rowSpan="2">
                  <a:txBody>
                    <a:bodyPr/>
                    <a:lstStyle/>
                    <a:p>
                      <a:pPr marL="71755" marR="71755">
                        <a:lnSpc>
                          <a:spcPct val="150000"/>
                        </a:lnSpc>
                        <a:spcAft>
                          <a:spcPts val="0"/>
                        </a:spcAft>
                      </a:pPr>
                      <a:r>
                        <a:rPr lang="de-DE" sz="1400">
                          <a:effectLst/>
                        </a:rPr>
                        <a:t>Zu schwer</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vert="vert270"/>
                </a:tc>
                <a:tc rowSpan="2">
                  <a:txBody>
                    <a:bodyPr/>
                    <a:lstStyle/>
                    <a:p>
                      <a:pPr marL="342900" lvl="0" indent="-342900">
                        <a:lnSpc>
                          <a:spcPct val="150000"/>
                        </a:lnSpc>
                        <a:spcAft>
                          <a:spcPts val="0"/>
                        </a:spcAft>
                        <a:buFont typeface="Symbol" panose="05050102010706020507" pitchFamily="18" charset="2"/>
                        <a:buChar char=""/>
                      </a:pPr>
                      <a:r>
                        <a:rPr lang="de-DE" sz="1400" dirty="0">
                          <a:effectLst/>
                        </a:rPr>
                        <a:t>Fachliche Modifizierungsvorschläge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extLst>
                  <a:ext uri="{0D108BD9-81ED-4DB2-BD59-A6C34878D82A}">
                    <a16:rowId xmlns:a16="http://schemas.microsoft.com/office/drawing/2014/main" xmlns="" val="10005"/>
                  </a:ext>
                </a:extLst>
              </a:tr>
              <a:tr h="746169">
                <a:tc>
                  <a:txBody>
                    <a:bodyPr/>
                    <a:lstStyle/>
                    <a:p>
                      <a:pPr>
                        <a:lnSpc>
                          <a:spcPct val="150000"/>
                        </a:lnSpc>
                        <a:spcAft>
                          <a:spcPts val="0"/>
                        </a:spcAft>
                      </a:pPr>
                      <a:r>
                        <a:rPr lang="de-DE" sz="1400" dirty="0">
                          <a:effectLst/>
                        </a:rPr>
                        <a:t>Beurteilung (K 6) – entspricht K 4 mit zusätzlicher Bewertung durch die Lernenden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833" marR="65833" marT="0" marB="0"/>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0478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rgbClr val="727879"/>
                </a:solidFill>
                <a:latin typeface="Calibri" panose="020F0502020204030204" pitchFamily="34" charset="0"/>
                <a:cs typeface="Calibri" panose="020F0502020204030204" pitchFamily="34" charset="0"/>
              </a:rPr>
              <a:t>3. Interpretation der Ergebnisse und didaktische Begründung der Reaktionen</a:t>
            </a:r>
            <a:endParaRPr lang="de-DE" dirty="0"/>
          </a:p>
        </p:txBody>
      </p:sp>
      <p:sp>
        <p:nvSpPr>
          <p:cNvPr id="3" name="Inhaltsplatzhalter 2"/>
          <p:cNvSpPr>
            <a:spLocks noGrp="1"/>
          </p:cNvSpPr>
          <p:nvPr>
            <p:ph sz="quarter" idx="10"/>
          </p:nvPr>
        </p:nvSpPr>
        <p:spPr>
          <a:xfrm>
            <a:off x="4405745" y="1484314"/>
            <a:ext cx="7049654" cy="1194232"/>
          </a:xfrm>
        </p:spPr>
        <p:txBody>
          <a:bodyPr/>
          <a:lstStyle/>
          <a:p>
            <a:endParaRPr lang="de-DE" dirty="0"/>
          </a:p>
        </p:txBody>
      </p:sp>
      <p:pic>
        <p:nvPicPr>
          <p:cNvPr id="4" name="Grafik 3">
            <a:extLst>
              <a:ext uri="{FF2B5EF4-FFF2-40B4-BE49-F238E27FC236}">
                <a16:creationId xmlns:a16="http://schemas.microsoft.com/office/drawing/2014/main" xmlns="" id="{DB1D453A-40F9-4CD3-85CE-3EED69CA8924}"/>
              </a:ext>
            </a:extLst>
          </p:cNvPr>
          <p:cNvPicPr>
            <a:picLocks noChangeAspect="1"/>
          </p:cNvPicPr>
          <p:nvPr/>
        </p:nvPicPr>
        <p:blipFill rotWithShape="1">
          <a:blip r:embed="rId3"/>
          <a:srcRect l="16818" t="12526" r="15833" b="18518"/>
          <a:stretch/>
        </p:blipFill>
        <p:spPr>
          <a:xfrm>
            <a:off x="397164" y="700881"/>
            <a:ext cx="8211127" cy="4729019"/>
          </a:xfrm>
          <a:prstGeom prst="rect">
            <a:avLst/>
          </a:prstGeom>
        </p:spPr>
      </p:pic>
      <p:pic>
        <p:nvPicPr>
          <p:cNvPr id="6" name="Grafik 5">
            <a:extLst>
              <a:ext uri="{FF2B5EF4-FFF2-40B4-BE49-F238E27FC236}">
                <a16:creationId xmlns:a16="http://schemas.microsoft.com/office/drawing/2014/main" xmlns="" id="{A2EB9025-9EDE-40CC-A9B2-313B550FE8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3" t="6563" r="1697" b="4244"/>
          <a:stretch/>
        </p:blipFill>
        <p:spPr>
          <a:xfrm>
            <a:off x="7961745" y="855951"/>
            <a:ext cx="3833091" cy="4928755"/>
          </a:xfrm>
          <a:prstGeom prst="rect">
            <a:avLst/>
          </a:prstGeom>
        </p:spPr>
      </p:pic>
      <p:sp>
        <p:nvSpPr>
          <p:cNvPr id="5" name="Textfeld 4">
            <a:extLst>
              <a:ext uri="{FF2B5EF4-FFF2-40B4-BE49-F238E27FC236}">
                <a16:creationId xmlns:a16="http://schemas.microsoft.com/office/drawing/2014/main" xmlns="" id="{1D0193A7-FC40-4D0E-A680-09F75CBAEF6F}"/>
              </a:ext>
            </a:extLst>
          </p:cNvPr>
          <p:cNvSpPr txBox="1"/>
          <p:nvPr/>
        </p:nvSpPr>
        <p:spPr>
          <a:xfrm>
            <a:off x="507018" y="5518884"/>
            <a:ext cx="7157537" cy="400110"/>
          </a:xfrm>
          <a:prstGeom prst="rect">
            <a:avLst/>
          </a:prstGeom>
          <a:noFill/>
        </p:spPr>
        <p:txBody>
          <a:bodyPr wrap="none" rtlCol="0">
            <a:spAutoFit/>
          </a:bodyPr>
          <a:lstStyle/>
          <a:p>
            <a:r>
              <a:rPr lang="de-DE" sz="2000" dirty="0"/>
              <a:t>Beispiel für eine XML-Auszeichnung, daneben die Handschrift</a:t>
            </a:r>
          </a:p>
        </p:txBody>
      </p:sp>
    </p:spTree>
    <p:extLst>
      <p:ext uri="{BB962C8B-B14F-4D97-AF65-F5344CB8AC3E}">
        <p14:creationId xmlns:p14="http://schemas.microsoft.com/office/powerpoint/2010/main" val="2130383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rgbClr val="727879"/>
                </a:solidFill>
                <a:latin typeface="Calibri" panose="020F0502020204030204" pitchFamily="34" charset="0"/>
                <a:cs typeface="Calibri" panose="020F0502020204030204" pitchFamily="34" charset="0"/>
              </a:rPr>
              <a:t>3. Interpretation der Ergebnisse und didaktische Begründung der Reaktionen</a:t>
            </a:r>
            <a:endParaRPr lang="de-DE" dirty="0"/>
          </a:p>
        </p:txBody>
      </p:sp>
      <p:sp>
        <p:nvSpPr>
          <p:cNvPr id="3" name="Inhaltsplatzhalter 2"/>
          <p:cNvSpPr>
            <a:spLocks noGrp="1"/>
          </p:cNvSpPr>
          <p:nvPr>
            <p:ph sz="quarter" idx="10"/>
          </p:nvPr>
        </p:nvSpPr>
        <p:spPr>
          <a:xfrm>
            <a:off x="874712" y="915554"/>
            <a:ext cx="10718798" cy="4877955"/>
          </a:xfrm>
        </p:spPr>
        <p:txBody>
          <a:bodyPr/>
          <a:lstStyle/>
          <a:p>
            <a:pPr marL="285750" indent="-285750">
              <a:buFont typeface="Arial" panose="020B0604020202020204" pitchFamily="34" charset="0"/>
              <a:buChar char="•"/>
            </a:pPr>
            <a:r>
              <a:rPr lang="de-DE" sz="2400" b="1" dirty="0"/>
              <a:t>Kategorie „Nachfragen“</a:t>
            </a:r>
          </a:p>
          <a:p>
            <a:pPr marL="285750" indent="-285750">
              <a:buFont typeface="Arial" panose="020B0604020202020204" pitchFamily="34" charset="0"/>
              <a:buChar char="•"/>
            </a:pPr>
            <a:endParaRPr lang="de-DE" sz="2400" b="1" dirty="0"/>
          </a:p>
          <a:p>
            <a:r>
              <a:rPr lang="de-DE" sz="2400" dirty="0"/>
              <a:t>„Aus welcher Perspektive macht man das? Der 1. oder der 2. Version?“</a:t>
            </a:r>
          </a:p>
          <a:p>
            <a:r>
              <a:rPr lang="de-DE" sz="2400" dirty="0"/>
              <a:t>	</a:t>
            </a:r>
            <a:r>
              <a:rPr lang="de-DE" sz="2400" dirty="0">
                <a:solidFill>
                  <a:schemeClr val="tx2">
                    <a:lumMod val="75000"/>
                    <a:lumOff val="25000"/>
                  </a:schemeClr>
                </a:solidFill>
              </a:rPr>
              <a:t>Bloom 3</a:t>
            </a:r>
          </a:p>
          <a:p>
            <a:r>
              <a:rPr lang="de-DE" sz="2400" dirty="0"/>
              <a:t>„Wo endet &lt;</a:t>
            </a:r>
            <a:r>
              <a:rPr lang="de-DE" sz="2400" dirty="0" err="1"/>
              <a:t>app</a:t>
            </a:r>
            <a:r>
              <a:rPr lang="de-DE" sz="2400" dirty="0"/>
              <a:t>&gt;, wenn man die Varianten vergleicht?“</a:t>
            </a:r>
          </a:p>
          <a:p>
            <a:r>
              <a:rPr lang="de-DE" sz="2400" dirty="0"/>
              <a:t>	</a:t>
            </a:r>
            <a:r>
              <a:rPr lang="de-DE" sz="2400" dirty="0">
                <a:solidFill>
                  <a:schemeClr val="tx2">
                    <a:lumMod val="75000"/>
                    <a:lumOff val="25000"/>
                  </a:schemeClr>
                </a:solidFill>
              </a:rPr>
              <a:t>Bloom 4</a:t>
            </a:r>
          </a:p>
          <a:p>
            <a:endParaRPr lang="de-DE" sz="2400" dirty="0"/>
          </a:p>
        </p:txBody>
      </p:sp>
    </p:spTree>
    <p:extLst>
      <p:ext uri="{BB962C8B-B14F-4D97-AF65-F5344CB8AC3E}">
        <p14:creationId xmlns:p14="http://schemas.microsoft.com/office/powerpoint/2010/main" val="2850118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rgbClr val="727879"/>
                </a:solidFill>
                <a:latin typeface="Calibri" panose="020F0502020204030204" pitchFamily="34" charset="0"/>
                <a:cs typeface="Calibri" panose="020F0502020204030204" pitchFamily="34" charset="0"/>
              </a:rPr>
              <a:t>3. Interpretation der Ergebnisse und didaktische Begründung der Reaktionen</a:t>
            </a:r>
            <a:endParaRPr lang="de-DE" sz="1600" b="0" dirty="0">
              <a:solidFill>
                <a:schemeClr val="bg2"/>
              </a:solidFill>
            </a:endParaRPr>
          </a:p>
        </p:txBody>
      </p:sp>
      <p:sp>
        <p:nvSpPr>
          <p:cNvPr id="4" name="Textplatzhalter 3"/>
          <p:cNvSpPr>
            <a:spLocks noGrp="1"/>
          </p:cNvSpPr>
          <p:nvPr>
            <p:ph type="body" sz="quarter" idx="14"/>
          </p:nvPr>
        </p:nvSpPr>
        <p:spPr>
          <a:xfrm>
            <a:off x="6418865" y="1082338"/>
            <a:ext cx="4766372" cy="4693323"/>
          </a:xfrm>
        </p:spPr>
        <p:txBody>
          <a:bodyPr/>
          <a:lstStyle/>
          <a:p>
            <a:r>
              <a:rPr lang="de-DE" sz="2000" dirty="0">
                <a:latin typeface="Calibri" panose="020F0502020204030204" pitchFamily="34" charset="0"/>
                <a:cs typeface="Calibri" panose="020F0502020204030204" pitchFamily="34" charset="0"/>
              </a:rPr>
              <a:t>„</a:t>
            </a:r>
            <a:r>
              <a:rPr lang="de-DE" sz="2000" b="1" dirty="0" err="1">
                <a:latin typeface="Calibri" panose="020F0502020204030204" pitchFamily="34" charset="0"/>
                <a:cs typeface="Calibri" panose="020F0502020204030204" pitchFamily="34" charset="0"/>
              </a:rPr>
              <a:t>Step</a:t>
            </a:r>
            <a:r>
              <a:rPr lang="de-DE" sz="2000" b="1" dirty="0">
                <a:latin typeface="Calibri" panose="020F0502020204030204" pitchFamily="34" charset="0"/>
                <a:cs typeface="Calibri" panose="020F0502020204030204" pitchFamily="34" charset="0"/>
              </a:rPr>
              <a:t> 1 — </a:t>
            </a:r>
            <a:r>
              <a:rPr lang="de-DE" sz="2000" b="1" dirty="0" err="1">
                <a:latin typeface="Calibri" panose="020F0502020204030204" pitchFamily="34" charset="0"/>
                <a:cs typeface="Calibri" panose="020F0502020204030204" pitchFamily="34" charset="0"/>
              </a:rPr>
              <a:t>Identify</a:t>
            </a:r>
            <a:r>
              <a:rPr lang="de-DE" sz="2000" b="1" dirty="0">
                <a:latin typeface="Calibri" panose="020F0502020204030204" pitchFamily="34" charset="0"/>
                <a:cs typeface="Calibri" panose="020F0502020204030204" pitchFamily="34" charset="0"/>
              </a:rPr>
              <a:t> a </a:t>
            </a:r>
            <a:r>
              <a:rPr lang="de-DE" sz="2000" b="1" dirty="0" err="1">
                <a:latin typeface="Calibri" panose="020F0502020204030204" pitchFamily="34" charset="0"/>
                <a:cs typeface="Calibri" panose="020F0502020204030204" pitchFamily="34" charset="0"/>
              </a:rPr>
              <a:t>Bottleneck</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to</a:t>
            </a:r>
            <a:r>
              <a:rPr lang="de-DE" sz="2000" b="1" dirty="0">
                <a:latin typeface="Calibri" panose="020F0502020204030204" pitchFamily="34" charset="0"/>
                <a:cs typeface="Calibri" panose="020F0502020204030204" pitchFamily="34" charset="0"/>
              </a:rPr>
              <a:t> Learning</a:t>
            </a:r>
          </a:p>
          <a:p>
            <a:r>
              <a:rPr lang="de-DE" sz="2000" dirty="0">
                <a:latin typeface="Calibri" panose="020F0502020204030204" pitchFamily="34" charset="0"/>
                <a:cs typeface="Calibri" panose="020F0502020204030204" pitchFamily="34" charset="0"/>
              </a:rPr>
              <a:t>Decoding </a:t>
            </a:r>
            <a:r>
              <a:rPr lang="de-DE" sz="2000" dirty="0" err="1">
                <a:latin typeface="Calibri" panose="020F0502020204030204" pitchFamily="34" charset="0"/>
                <a:cs typeface="Calibri" panose="020F0502020204030204" pitchFamily="34" charset="0"/>
              </a:rPr>
              <a:t>the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Disciplines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begins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by</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identifying</a:t>
            </a:r>
            <a:r>
              <a:rPr lang="de-DE" sz="2000" dirty="0">
                <a:latin typeface="Calibri" panose="020F0502020204030204" pitchFamily="34" charset="0"/>
                <a:cs typeface="Calibri" panose="020F0502020204030204" pitchFamily="34" charset="0"/>
              </a:rPr>
              <a:t> a </a:t>
            </a:r>
            <a:r>
              <a:rPr lang="de-DE" sz="2000" dirty="0" err="1">
                <a:latin typeface="Calibri" panose="020F0502020204030204" pitchFamily="34" charset="0"/>
                <a:cs typeface="Calibri" panose="020F0502020204030204" pitchFamily="34" charset="0"/>
              </a:rPr>
              <a:t>particular</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place</a:t>
            </a:r>
            <a:r>
              <a:rPr lang="de-DE" sz="2000" dirty="0">
                <a:latin typeface="Calibri" panose="020F0502020204030204" pitchFamily="34" charset="0"/>
                <a:cs typeface="Calibri" panose="020F0502020204030204" pitchFamily="34" charset="0"/>
              </a:rPr>
              <a:t> in a </a:t>
            </a:r>
            <a:r>
              <a:rPr lang="de-DE" sz="2000" dirty="0" err="1">
                <a:latin typeface="Calibri" panose="020F0502020204030204" pitchFamily="34" charset="0"/>
                <a:cs typeface="Calibri" panose="020F0502020204030204" pitchFamily="34" charset="0"/>
              </a:rPr>
              <a:t>course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or</a:t>
            </a:r>
            <a:r>
              <a:rPr lang="de-DE" sz="2000" dirty="0">
                <a:latin typeface="Calibri" panose="020F0502020204030204" pitchFamily="34" charset="0"/>
                <a:cs typeface="Calibri" panose="020F0502020204030204" pitchFamily="34" charset="0"/>
              </a:rPr>
              <a:t> in a </a:t>
            </a:r>
            <a:r>
              <a:rPr lang="de-DE" sz="2000" dirty="0" err="1">
                <a:latin typeface="Calibri" panose="020F0502020204030204" pitchFamily="34" charset="0"/>
                <a:cs typeface="Calibri" panose="020F0502020204030204" pitchFamily="34" charset="0"/>
              </a:rPr>
              <a:t>series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of</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courses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where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significant</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numbers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of</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students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are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unable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to</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adequate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perform</a:t>
            </a:r>
            <a:r>
              <a:rPr lang="de-DE" sz="2000" dirty="0">
                <a:latin typeface="Calibri" panose="020F0502020204030204" pitchFamily="34" charset="0"/>
                <a:cs typeface="Calibri" panose="020F0502020204030204" pitchFamily="34" charset="0"/>
              </a:rPr>
              <a:t> essential </a:t>
            </a:r>
            <a:r>
              <a:rPr lang="de-DE" sz="2000" dirty="0" err="1">
                <a:latin typeface="Calibri" panose="020F0502020204030204" pitchFamily="34" charset="0"/>
                <a:cs typeface="Calibri" panose="020F0502020204030204" pitchFamily="34" charset="0"/>
              </a:rPr>
              <a:t>tasks</a:t>
            </a:r>
            <a:r>
              <a:rPr lang="de-DE" sz="2000" dirty="0">
                <a:latin typeface="Calibri" panose="020F0502020204030204" pitchFamily="34" charset="0"/>
                <a:cs typeface="Calibri" panose="020F0502020204030204" pitchFamily="34" charset="0"/>
              </a:rPr>
              <a:t>.“</a:t>
            </a:r>
          </a:p>
          <a:p>
            <a:endParaRPr lang="de-DE" sz="2000"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a:t>
            </a:r>
            <a:r>
              <a:rPr lang="de-DE" sz="2000" b="1" dirty="0" err="1">
                <a:latin typeface="Calibri" panose="020F0502020204030204" pitchFamily="34" charset="0"/>
                <a:cs typeface="Calibri" panose="020F0502020204030204" pitchFamily="34" charset="0"/>
              </a:rPr>
              <a:t>Step</a:t>
            </a:r>
            <a:r>
              <a:rPr lang="de-DE" sz="2000" b="1" dirty="0">
                <a:latin typeface="Calibri" panose="020F0502020204030204" pitchFamily="34" charset="0"/>
                <a:cs typeface="Calibri" panose="020F0502020204030204" pitchFamily="34" charset="0"/>
              </a:rPr>
              <a:t> 2: </a:t>
            </a:r>
            <a:r>
              <a:rPr lang="de-DE" sz="2000" b="1" dirty="0" err="1">
                <a:latin typeface="Calibri" panose="020F0502020204030204" pitchFamily="34" charset="0"/>
                <a:cs typeface="Calibri" panose="020F0502020204030204" pitchFamily="34" charset="0"/>
              </a:rPr>
              <a:t>Uncover</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the</a:t>
            </a:r>
            <a:r>
              <a:rPr lang="de-DE" sz="2000" b="1" dirty="0">
                <a:latin typeface="Calibri" panose="020F0502020204030204" pitchFamily="34" charset="0"/>
                <a:cs typeface="Calibri" panose="020F0502020204030204" pitchFamily="34" charset="0"/>
              </a:rPr>
              <a:t> Mental </a:t>
            </a:r>
            <a:r>
              <a:rPr lang="de-DE" sz="2000" b="1" dirty="0" err="1">
                <a:latin typeface="Calibri" panose="020F0502020204030204" pitchFamily="34" charset="0"/>
                <a:cs typeface="Calibri" panose="020F0502020204030204" pitchFamily="34" charset="0"/>
              </a:rPr>
              <a:t>Operations</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that</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Students</a:t>
            </a:r>
            <a:r>
              <a:rPr lang="de-DE" sz="2000" b="1" dirty="0">
                <a:latin typeface="Calibri" panose="020F0502020204030204" pitchFamily="34" charset="0"/>
                <a:cs typeface="Calibri" panose="020F0502020204030204" pitchFamily="34" charset="0"/>
              </a:rPr>
              <a:t> Must Master </a:t>
            </a:r>
            <a:r>
              <a:rPr lang="de-DE" sz="2000" b="1" dirty="0" err="1">
                <a:latin typeface="Calibri" panose="020F0502020204030204" pitchFamily="34" charset="0"/>
                <a:cs typeface="Calibri" panose="020F0502020204030204" pitchFamily="34" charset="0"/>
              </a:rPr>
              <a:t>to</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Get</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Past</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the</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Bottleneck</a:t>
            </a:r>
            <a:endParaRPr lang="de-DE" sz="2000" b="1" dirty="0">
              <a:latin typeface="Calibri" panose="020F0502020204030204" pitchFamily="34" charset="0"/>
              <a:cs typeface="Calibri" panose="020F0502020204030204" pitchFamily="34" charset="0"/>
            </a:endParaRPr>
          </a:p>
          <a:p>
            <a:r>
              <a:rPr lang="de-DE" sz="2000" dirty="0">
                <a:latin typeface="Calibri" panose="020F0502020204030204" pitchFamily="34" charset="0"/>
                <a:cs typeface="Calibri" panose="020F0502020204030204" pitchFamily="34" charset="0"/>
              </a:rPr>
              <a:t>The </a:t>
            </a:r>
            <a:r>
              <a:rPr lang="de-DE" sz="2000" dirty="0" err="1">
                <a:latin typeface="Calibri" panose="020F0502020204030204" pitchFamily="34" charset="0"/>
                <a:cs typeface="Calibri" panose="020F0502020204030204" pitchFamily="34" charset="0"/>
              </a:rPr>
              <a:t>second</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step</a:t>
            </a:r>
            <a:r>
              <a:rPr lang="de-DE" sz="2000" dirty="0">
                <a:latin typeface="Calibri" panose="020F0502020204030204" pitchFamily="34" charset="0"/>
                <a:cs typeface="Calibri" panose="020F0502020204030204" pitchFamily="34" charset="0"/>
              </a:rPr>
              <a:t> in </a:t>
            </a:r>
            <a:r>
              <a:rPr lang="de-DE" sz="2000" dirty="0" err="1">
                <a:latin typeface="Calibri" panose="020F0502020204030204" pitchFamily="34" charset="0"/>
                <a:cs typeface="Calibri" panose="020F0502020204030204" pitchFamily="34" charset="0"/>
              </a:rPr>
              <a:t>the</a:t>
            </a:r>
            <a:r>
              <a:rPr lang="de-DE" sz="2000" dirty="0">
                <a:latin typeface="Calibri" panose="020F0502020204030204" pitchFamily="34" charset="0"/>
                <a:cs typeface="Calibri" panose="020F0502020204030204" pitchFamily="34" charset="0"/>
              </a:rPr>
              <a:t> Decoding </a:t>
            </a:r>
            <a:r>
              <a:rPr lang="de-DE" sz="2000" dirty="0" err="1">
                <a:latin typeface="Calibri" panose="020F0502020204030204" pitchFamily="34" charset="0"/>
                <a:cs typeface="Calibri" panose="020F0502020204030204" pitchFamily="34" charset="0"/>
              </a:rPr>
              <a:t>process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is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to</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make</a:t>
            </a:r>
            <a:r>
              <a:rPr lang="de-DE" sz="2000" dirty="0">
                <a:latin typeface="Calibri" panose="020F0502020204030204" pitchFamily="34" charset="0"/>
                <a:cs typeface="Calibri" panose="020F0502020204030204" pitchFamily="34" charset="0"/>
              </a:rPr>
              <a:t> explicit </a:t>
            </a:r>
            <a:r>
              <a:rPr lang="de-DE" sz="2000" dirty="0" err="1">
                <a:latin typeface="Calibri" panose="020F0502020204030204" pitchFamily="34" charset="0"/>
                <a:cs typeface="Calibri" panose="020F0502020204030204" pitchFamily="34" charset="0"/>
              </a:rPr>
              <a:t>the</a:t>
            </a:r>
            <a:r>
              <a:rPr lang="de-DE" sz="2000" dirty="0">
                <a:latin typeface="Calibri" panose="020F0502020204030204" pitchFamily="34" charset="0"/>
                <a:cs typeface="Calibri" panose="020F0502020204030204" pitchFamily="34" charset="0"/>
              </a:rPr>
              <a:t> mental </a:t>
            </a:r>
            <a:r>
              <a:rPr lang="de-DE" sz="2000" dirty="0" err="1">
                <a:latin typeface="Calibri" panose="020F0502020204030204" pitchFamily="34" charset="0"/>
                <a:cs typeface="Calibri" panose="020F0502020204030204" pitchFamily="34" charset="0"/>
              </a:rPr>
              <a:t>operations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that</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students</a:t>
            </a:r>
            <a:r>
              <a:rPr lang="de-DE" sz="2000" dirty="0">
                <a:latin typeface="Calibri" panose="020F0502020204030204" pitchFamily="34" charset="0"/>
                <a:cs typeface="Calibri" panose="020F0502020204030204" pitchFamily="34" charset="0"/>
              </a:rPr>
              <a:t> must </a:t>
            </a:r>
            <a:r>
              <a:rPr lang="de-DE" sz="2000" dirty="0" err="1">
                <a:latin typeface="Calibri" panose="020F0502020204030204" pitchFamily="34" charset="0"/>
                <a:cs typeface="Calibri" panose="020F0502020204030204" pitchFamily="34" charset="0"/>
              </a:rPr>
              <a:t>master</a:t>
            </a:r>
            <a:r>
              <a:rPr lang="de-DE" sz="2000" dirty="0">
                <a:latin typeface="Calibri" panose="020F0502020204030204" pitchFamily="34" charset="0"/>
                <a:cs typeface="Calibri" panose="020F0502020204030204" pitchFamily="34" charset="0"/>
              </a:rPr>
              <a:t> in </a:t>
            </a:r>
            <a:r>
              <a:rPr lang="de-DE" sz="2000" dirty="0" err="1">
                <a:latin typeface="Calibri" panose="020F0502020204030204" pitchFamily="34" charset="0"/>
                <a:cs typeface="Calibri" panose="020F0502020204030204" pitchFamily="34" charset="0"/>
              </a:rPr>
              <a:t>order</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to</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overcome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specific</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bottlenecks</a:t>
            </a:r>
            <a:r>
              <a:rPr lang="de-DE" sz="2000" dirty="0">
                <a:latin typeface="Calibri" panose="020F0502020204030204" pitchFamily="34" charset="0"/>
                <a:cs typeface="Calibri" panose="020F0502020204030204" pitchFamily="34" charset="0"/>
              </a:rPr>
              <a:t> in a </a:t>
            </a:r>
            <a:r>
              <a:rPr lang="de-DE" sz="2000" dirty="0" err="1">
                <a:latin typeface="Calibri" panose="020F0502020204030204" pitchFamily="34" charset="0"/>
                <a:cs typeface="Calibri" panose="020F0502020204030204" pitchFamily="34" charset="0"/>
              </a:rPr>
              <a:t>course</a:t>
            </a:r>
            <a:r>
              <a:rPr lang="de-DE" sz="2000" dirty="0">
                <a:latin typeface="Calibri" panose="020F0502020204030204" pitchFamily="34" charset="0"/>
                <a:cs typeface="Calibri" panose="020F0502020204030204" pitchFamily="34" charset="0"/>
              </a:rPr>
              <a:t>.“</a:t>
            </a:r>
          </a:p>
        </p:txBody>
      </p:sp>
      <p:pic>
        <p:nvPicPr>
          <p:cNvPr id="8" name="Grafik 7">
            <a:extLst>
              <a:ext uri="{FF2B5EF4-FFF2-40B4-BE49-F238E27FC236}">
                <a16:creationId xmlns:a16="http://schemas.microsoft.com/office/drawing/2014/main" xmlns="" id="{692F92F0-55B2-45D5-9846-9F1E2153B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172" y="1082338"/>
            <a:ext cx="4662965" cy="4693323"/>
          </a:xfrm>
          <a:prstGeom prst="rect">
            <a:avLst/>
          </a:prstGeom>
        </p:spPr>
      </p:pic>
    </p:spTree>
    <p:extLst>
      <p:ext uri="{BB962C8B-B14F-4D97-AF65-F5344CB8AC3E}">
        <p14:creationId xmlns:p14="http://schemas.microsoft.com/office/powerpoint/2010/main" val="3943726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rgbClr val="727879"/>
                </a:solidFill>
              </a:rPr>
              <a:t>1. Pilotprojekt: innovative curriculare Einheit für den Studiengang Digital </a:t>
            </a:r>
            <a:r>
              <a:rPr lang="de-DE" sz="1600" b="0" dirty="0" err="1">
                <a:solidFill>
                  <a:srgbClr val="727879"/>
                </a:solidFill>
              </a:rPr>
              <a:t>Humanities</a:t>
            </a:r>
            <a:endParaRPr lang="de-DE" dirty="0"/>
          </a:p>
        </p:txBody>
      </p:sp>
      <p:sp>
        <p:nvSpPr>
          <p:cNvPr id="4" name="Textplatzhalter 3"/>
          <p:cNvSpPr>
            <a:spLocks noGrp="1"/>
          </p:cNvSpPr>
          <p:nvPr>
            <p:ph type="body" sz="quarter" idx="14"/>
          </p:nvPr>
        </p:nvSpPr>
        <p:spPr>
          <a:xfrm>
            <a:off x="1466282" y="1531031"/>
            <a:ext cx="4698773" cy="4344985"/>
          </a:xfrm>
        </p:spPr>
        <p:txBody>
          <a:bodyPr/>
          <a:lstStyle/>
          <a:p>
            <a:r>
              <a:rPr lang="de-DE" sz="2400" b="1" dirty="0">
                <a:solidFill>
                  <a:schemeClr val="tx1">
                    <a:lumMod val="75000"/>
                    <a:lumOff val="25000"/>
                  </a:schemeClr>
                </a:solidFill>
              </a:rPr>
              <a:t>Timeline: </a:t>
            </a:r>
          </a:p>
          <a:p>
            <a:endParaRPr lang="de-DE" sz="2400" b="1" dirty="0">
              <a:solidFill>
                <a:schemeClr val="tx1">
                  <a:lumMod val="75000"/>
                  <a:lumOff val="25000"/>
                </a:schemeClr>
              </a:solidFill>
            </a:endParaRPr>
          </a:p>
          <a:p>
            <a:r>
              <a:rPr lang="de-DE" sz="2400" dirty="0">
                <a:solidFill>
                  <a:schemeClr val="tx1">
                    <a:lumMod val="75000"/>
                    <a:lumOff val="25000"/>
                  </a:schemeClr>
                </a:solidFill>
              </a:rPr>
              <a:t>28.11. Blockseminar 1</a:t>
            </a:r>
          </a:p>
          <a:p>
            <a:endParaRPr lang="de-DE" sz="2400" dirty="0">
              <a:solidFill>
                <a:schemeClr val="tx1">
                  <a:lumMod val="75000"/>
                  <a:lumOff val="25000"/>
                </a:schemeClr>
              </a:solidFill>
            </a:endParaRPr>
          </a:p>
          <a:p>
            <a:r>
              <a:rPr lang="de-DE" sz="2400" dirty="0">
                <a:solidFill>
                  <a:schemeClr val="tx1">
                    <a:lumMod val="75000"/>
                    <a:lumOff val="25000"/>
                  </a:schemeClr>
                </a:solidFill>
              </a:rPr>
              <a:t>Arbeitsauftrag bis 13.12. </a:t>
            </a:r>
          </a:p>
          <a:p>
            <a:endParaRPr lang="de-DE" sz="2400" dirty="0">
              <a:solidFill>
                <a:schemeClr val="tx1">
                  <a:lumMod val="75000"/>
                  <a:lumOff val="25000"/>
                </a:schemeClr>
              </a:solidFill>
            </a:endParaRPr>
          </a:p>
          <a:p>
            <a:r>
              <a:rPr lang="de-DE" sz="2400" dirty="0">
                <a:solidFill>
                  <a:schemeClr val="tx1">
                    <a:lumMod val="75000"/>
                    <a:lumOff val="25000"/>
                  </a:schemeClr>
                </a:solidFill>
              </a:rPr>
              <a:t>13.12. Blockseminar 2</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7887" y="1531031"/>
            <a:ext cx="4156226" cy="3117169"/>
          </a:xfrm>
          <a:prstGeom prst="rect">
            <a:avLst/>
          </a:prstGeom>
        </p:spPr>
      </p:pic>
    </p:spTree>
    <p:extLst>
      <p:ext uri="{BB962C8B-B14F-4D97-AF65-F5344CB8AC3E}">
        <p14:creationId xmlns:p14="http://schemas.microsoft.com/office/powerpoint/2010/main" val="3487053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rgbClr val="727879"/>
                </a:solidFill>
                <a:latin typeface="Calibri" panose="020F0502020204030204" pitchFamily="34" charset="0"/>
                <a:cs typeface="Calibri" panose="020F0502020204030204" pitchFamily="34" charset="0"/>
              </a:rPr>
              <a:t>3. Interpretation der Ergebnisse und didaktische Begründung der Reaktionen</a:t>
            </a:r>
            <a:endParaRPr lang="de-DE" dirty="0"/>
          </a:p>
        </p:txBody>
      </p:sp>
      <p:sp>
        <p:nvSpPr>
          <p:cNvPr id="3" name="Inhaltsplatzhalter 2"/>
          <p:cNvSpPr>
            <a:spLocks noGrp="1"/>
          </p:cNvSpPr>
          <p:nvPr>
            <p:ph sz="quarter" idx="10"/>
          </p:nvPr>
        </p:nvSpPr>
        <p:spPr>
          <a:xfrm>
            <a:off x="874712" y="915554"/>
            <a:ext cx="10718798" cy="4877955"/>
          </a:xfrm>
        </p:spPr>
        <p:txBody>
          <a:bodyPr/>
          <a:lstStyle/>
          <a:p>
            <a:pPr marL="285750" indent="-285750">
              <a:buFont typeface="Arial" panose="020B0604020202020204" pitchFamily="34" charset="0"/>
              <a:buChar char="•"/>
            </a:pPr>
            <a:r>
              <a:rPr lang="de-DE" sz="2400" b="1" dirty="0"/>
              <a:t>Kategorie „Studierendenverhalten“</a:t>
            </a:r>
          </a:p>
          <a:p>
            <a:pPr marL="285750" indent="-285750">
              <a:buFont typeface="Arial" panose="020B0604020202020204" pitchFamily="34" charset="0"/>
              <a:buChar char="•"/>
            </a:pPr>
            <a:endParaRPr lang="de-DE" sz="2400" b="1" dirty="0"/>
          </a:p>
          <a:p>
            <a:r>
              <a:rPr lang="de-DE" sz="2400" dirty="0"/>
              <a:t>„mit &lt;</a:t>
            </a:r>
            <a:r>
              <a:rPr lang="de-DE" sz="2400" dirty="0" err="1"/>
              <a:t>lb</a:t>
            </a:r>
            <a:r>
              <a:rPr lang="de-DE" sz="2400" dirty="0"/>
              <a:t>&gt; und &lt;</a:t>
            </a:r>
            <a:r>
              <a:rPr lang="de-DE" sz="2400" dirty="0" err="1"/>
              <a:t>lg</a:t>
            </a:r>
            <a:r>
              <a:rPr lang="de-DE" sz="2400" dirty="0"/>
              <a:t>&gt; [kennzeichnen Zeilenanfang und Versgruppen] hatte ich kein Problem.“</a:t>
            </a:r>
          </a:p>
          <a:p>
            <a:r>
              <a:rPr lang="de-DE" sz="2400" dirty="0"/>
              <a:t>„Meer aus Symbolen und Zeichen“, „nach Gefühl gemacht“</a:t>
            </a:r>
          </a:p>
          <a:p>
            <a:r>
              <a:rPr lang="de-DE" sz="2400" dirty="0"/>
              <a:t>	</a:t>
            </a:r>
            <a:r>
              <a:rPr lang="de-DE" sz="2400" dirty="0" err="1">
                <a:solidFill>
                  <a:schemeClr val="tx2">
                    <a:lumMod val="75000"/>
                    <a:lumOff val="25000"/>
                  </a:schemeClr>
                </a:solidFill>
              </a:rPr>
              <a:t>bottlenecks</a:t>
            </a:r>
            <a:endParaRPr lang="de-DE" sz="2400" dirty="0">
              <a:solidFill>
                <a:schemeClr val="tx2">
                  <a:lumMod val="75000"/>
                  <a:lumOff val="25000"/>
                </a:schemeClr>
              </a:solidFill>
            </a:endParaRPr>
          </a:p>
          <a:p>
            <a:r>
              <a:rPr lang="de-DE" sz="2400" dirty="0"/>
              <a:t>„Die Studierenden haben die zweite Strophe selbst bearbeitet, dabei inhaltliche Fragen gestellt und waren nach 20 Minuten fertig mit der Aufgabe.“</a:t>
            </a:r>
            <a:endParaRPr lang="de-DE" sz="2400" dirty="0">
              <a:solidFill>
                <a:schemeClr val="tx2">
                  <a:lumMod val="75000"/>
                  <a:lumOff val="25000"/>
                </a:schemeClr>
              </a:solidFill>
            </a:endParaRPr>
          </a:p>
        </p:txBody>
      </p:sp>
    </p:spTree>
    <p:extLst>
      <p:ext uri="{BB962C8B-B14F-4D97-AF65-F5344CB8AC3E}">
        <p14:creationId xmlns:p14="http://schemas.microsoft.com/office/powerpoint/2010/main" val="1823522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Zusammenfassung</a:t>
            </a:r>
            <a:endParaRPr lang="de-DE" dirty="0"/>
          </a:p>
        </p:txBody>
      </p:sp>
    </p:spTree>
    <p:extLst>
      <p:ext uri="{BB962C8B-B14F-4D97-AF65-F5344CB8AC3E}">
        <p14:creationId xmlns:p14="http://schemas.microsoft.com/office/powerpoint/2010/main" val="3404178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Zusammenfassung</a:t>
            </a:r>
          </a:p>
        </p:txBody>
      </p:sp>
      <p:sp>
        <p:nvSpPr>
          <p:cNvPr id="3" name="Inhaltsplatzhalter 2"/>
          <p:cNvSpPr>
            <a:spLocks noGrp="1"/>
          </p:cNvSpPr>
          <p:nvPr>
            <p:ph sz="quarter" idx="10"/>
          </p:nvPr>
        </p:nvSpPr>
        <p:spPr/>
        <p:txBody>
          <a:bodyPr/>
          <a:lstStyle/>
          <a:p>
            <a:pPr marL="285750" lvl="0" indent="-285750">
              <a:buFont typeface="Arial" panose="020B0604020202020204" pitchFamily="34" charset="0"/>
              <a:buChar char="•"/>
            </a:pPr>
            <a:r>
              <a:rPr lang="de-DE" dirty="0"/>
              <a:t>Wir haben ein Curriculum für einen Studiengang der Digitalen Geisteswissenschaften pilotiert und Beobachtungsprotokolle jeder einzelnen Sitzung qualitativ ausgewertet.</a:t>
            </a:r>
          </a:p>
          <a:p>
            <a:pPr marL="285750" lvl="0" indent="-285750">
              <a:buFont typeface="Arial" panose="020B0604020202020204" pitchFamily="34" charset="0"/>
              <a:buChar char="•"/>
            </a:pPr>
            <a:r>
              <a:rPr lang="de-DE" dirty="0"/>
              <a:t>Bei der Analyse sind dabei zwei Schwierigkeiten aufgetreten. Erstens gibt es noch kein fachspezifisches Kompetenzmodell und zweitens gibt es noch keins, das geeignet wäre, die Progression von Lernenden abzubilden. </a:t>
            </a:r>
          </a:p>
          <a:p>
            <a:pPr marL="285750" lvl="0" indent="-285750">
              <a:buFont typeface="Arial" panose="020B0604020202020204" pitchFamily="34" charset="0"/>
              <a:buChar char="•"/>
            </a:pPr>
            <a:r>
              <a:rPr lang="de-DE" dirty="0"/>
              <a:t>Bei der Analyse haben wir </a:t>
            </a:r>
            <a:r>
              <a:rPr lang="de-DE" dirty="0" smtClean="0"/>
              <a:t>einige </a:t>
            </a:r>
            <a:r>
              <a:rPr lang="de-DE" dirty="0"/>
              <a:t>Items identifiziert, die außerhalb des anvisierten Zielbereichs sind und die in Zukunft ausgelagert </a:t>
            </a:r>
            <a:r>
              <a:rPr lang="de-DE" dirty="0" smtClean="0"/>
              <a:t>werden.</a:t>
            </a:r>
            <a:endParaRPr lang="de-DE" dirty="0"/>
          </a:p>
          <a:p>
            <a:pPr marL="285750" lvl="0" indent="-285750">
              <a:buFont typeface="Arial" panose="020B0604020202020204" pitchFamily="34" charset="0"/>
              <a:buChar char="•"/>
            </a:pPr>
            <a:r>
              <a:rPr lang="de-DE" dirty="0"/>
              <a:t>Wir konnten mit Hilfe der Taxonomie von Bloom beobachten, dass sich das Lernhandeln der Studierenden im Verlauf des Semesters auf immer höheren Kompetenzstufen </a:t>
            </a:r>
            <a:r>
              <a:rPr lang="de-DE" dirty="0" smtClean="0"/>
              <a:t>bewegt.</a:t>
            </a:r>
            <a:endParaRPr lang="de-DE" dirty="0"/>
          </a:p>
          <a:p>
            <a:pPr marL="285750" lvl="0" indent="-285750">
              <a:buFont typeface="Arial" panose="020B0604020202020204" pitchFamily="34" charset="0"/>
              <a:buChar char="•"/>
            </a:pPr>
            <a:r>
              <a:rPr lang="de-DE" dirty="0"/>
              <a:t>Wir sehen in unseren Daten eine Bestätigung für die Annahme, dass die Verschränkung von Geisteswissenschaft und Digitalem zu </a:t>
            </a:r>
            <a:r>
              <a:rPr lang="de-DE" dirty="0" err="1"/>
              <a:t>bottlenecks</a:t>
            </a:r>
            <a:r>
              <a:rPr lang="de-DE" dirty="0"/>
              <a:t> führt, die es den Studierenden ermöglichen, die spezifischen Kompetenzen zu erwerben, die für die Digital Humanities nötig sind.</a:t>
            </a:r>
          </a:p>
          <a:p>
            <a:pPr marL="285750" lvl="0" indent="-285750">
              <a:buFont typeface="Arial" panose="020B0604020202020204" pitchFamily="34" charset="0"/>
              <a:buChar char="•"/>
            </a:pPr>
            <a:endParaRPr lang="de-DE" dirty="0"/>
          </a:p>
          <a:p>
            <a:pPr marL="285750" lvl="0" indent="-285750">
              <a:buFont typeface="Arial" panose="020B0604020202020204" pitchFamily="34" charset="0"/>
              <a:buChar char="•"/>
            </a:pPr>
            <a:r>
              <a:rPr lang="de-DE" b="1" dirty="0"/>
              <a:t>Kompetenzmodell der </a:t>
            </a:r>
            <a:r>
              <a:rPr lang="de-DE" b="1" dirty="0" err="1"/>
              <a:t>data</a:t>
            </a:r>
            <a:r>
              <a:rPr lang="de-DE" b="1" dirty="0"/>
              <a:t> </a:t>
            </a:r>
            <a:r>
              <a:rPr lang="de-DE" b="1" dirty="0" err="1"/>
              <a:t>literacy</a:t>
            </a:r>
            <a:r>
              <a:rPr lang="de-DE" b="1" dirty="0"/>
              <a:t> notwendig, das die Progression des Lernprozesses abbildet</a:t>
            </a:r>
          </a:p>
        </p:txBody>
      </p:sp>
    </p:spTree>
    <p:extLst>
      <p:ext uri="{BB962C8B-B14F-4D97-AF65-F5344CB8AC3E}">
        <p14:creationId xmlns:p14="http://schemas.microsoft.com/office/powerpoint/2010/main" val="226068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64657" y="1251284"/>
            <a:ext cx="9115124" cy="3816429"/>
          </a:xfrm>
          <a:prstGeom prst="rect">
            <a:avLst/>
          </a:prstGeom>
          <a:noFill/>
        </p:spPr>
        <p:txBody>
          <a:bodyPr wrap="square" rtlCol="0">
            <a:spAutoFit/>
          </a:bodyPr>
          <a:lstStyle/>
          <a:p>
            <a:pPr marL="342900" indent="-342900">
              <a:buFont typeface="+mj-lt"/>
              <a:buAutoNum type="arabicPeriod"/>
            </a:pPr>
            <a:r>
              <a:rPr lang="de-DE" sz="2800" b="1" dirty="0">
                <a:solidFill>
                  <a:schemeClr val="bg1"/>
                </a:solidFill>
                <a:latin typeface="Calibri" panose="020F0502020204030204" pitchFamily="34" charset="0"/>
                <a:cs typeface="Calibri" panose="020F0502020204030204" pitchFamily="34" charset="0"/>
              </a:rPr>
              <a:t>Pilotprojekt: eine innovative curriculare Einheit für den Studiengang Digital Humanities</a:t>
            </a:r>
          </a:p>
          <a:p>
            <a:pPr marL="342900" indent="-342900">
              <a:buFont typeface="+mj-lt"/>
              <a:buAutoNum type="arabicPeriod"/>
            </a:pPr>
            <a:endParaRPr lang="de-DE" sz="2800" b="1" dirty="0">
              <a:solidFill>
                <a:schemeClr val="bg1"/>
              </a:solidFill>
              <a:latin typeface="Calibri" panose="020F0502020204030204" pitchFamily="34" charset="0"/>
              <a:cs typeface="Calibri" panose="020F0502020204030204" pitchFamily="34" charset="0"/>
            </a:endParaRPr>
          </a:p>
          <a:p>
            <a:pPr marL="342900" indent="-342900">
              <a:buFont typeface="+mj-lt"/>
              <a:buAutoNum type="arabicPeriod"/>
            </a:pPr>
            <a:r>
              <a:rPr lang="de-DE" sz="2800" b="1" dirty="0">
                <a:solidFill>
                  <a:schemeClr val="bg1"/>
                </a:solidFill>
                <a:latin typeface="Calibri" panose="020F0502020204030204" pitchFamily="34" charset="0"/>
                <a:cs typeface="Calibri" panose="020F0502020204030204" pitchFamily="34" charset="0"/>
              </a:rPr>
              <a:t>Design und Ergebnisse aus der Evaluation des Pilotprojekts </a:t>
            </a:r>
          </a:p>
          <a:p>
            <a:pPr marL="342900" indent="-342900">
              <a:buFont typeface="+mj-lt"/>
              <a:buAutoNum type="arabicPeriod"/>
            </a:pPr>
            <a:endParaRPr lang="de-DE" sz="2800" b="1" dirty="0">
              <a:solidFill>
                <a:schemeClr val="bg1"/>
              </a:solidFill>
              <a:latin typeface="Calibri" panose="020F0502020204030204" pitchFamily="34" charset="0"/>
              <a:cs typeface="Calibri" panose="020F0502020204030204" pitchFamily="34" charset="0"/>
            </a:endParaRPr>
          </a:p>
          <a:p>
            <a:pPr marL="342900" indent="-342900">
              <a:buFont typeface="+mj-lt"/>
              <a:buAutoNum type="arabicPeriod"/>
            </a:pPr>
            <a:r>
              <a:rPr lang="de-DE" sz="2800" b="1" dirty="0">
                <a:solidFill>
                  <a:schemeClr val="bg1"/>
                </a:solidFill>
                <a:latin typeface="Calibri" panose="020F0502020204030204" pitchFamily="34" charset="0"/>
                <a:cs typeface="Calibri" panose="020F0502020204030204" pitchFamily="34" charset="0"/>
              </a:rPr>
              <a:t>Interpretation der Ergebnisse und didaktische Begründung der Reaktionen</a:t>
            </a:r>
          </a:p>
          <a:p>
            <a:endParaRPr lang="de-DE" dirty="0"/>
          </a:p>
        </p:txBody>
      </p:sp>
    </p:spTree>
    <p:extLst>
      <p:ext uri="{BB962C8B-B14F-4D97-AF65-F5344CB8AC3E}">
        <p14:creationId xmlns:p14="http://schemas.microsoft.com/office/powerpoint/2010/main" val="724736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8302722-37A8-4D96-94A6-1A4E2270489A}"/>
              </a:ext>
            </a:extLst>
          </p:cNvPr>
          <p:cNvSpPr>
            <a:spLocks noGrp="1"/>
          </p:cNvSpPr>
          <p:nvPr>
            <p:ph type="title"/>
          </p:nvPr>
        </p:nvSpPr>
        <p:spPr>
          <a:xfrm>
            <a:off x="635226" y="994675"/>
            <a:ext cx="10580687" cy="684213"/>
          </a:xfrm>
        </p:spPr>
        <p:txBody>
          <a:bodyPr/>
          <a:lstStyle/>
          <a:p>
            <a:r>
              <a:rPr lang="de-DE" dirty="0"/>
              <a:t>Literaturverzeichnis</a:t>
            </a:r>
          </a:p>
        </p:txBody>
      </p:sp>
      <p:sp>
        <p:nvSpPr>
          <p:cNvPr id="3" name="Inhaltsplatzhalter 2">
            <a:extLst>
              <a:ext uri="{FF2B5EF4-FFF2-40B4-BE49-F238E27FC236}">
                <a16:creationId xmlns:a16="http://schemas.microsoft.com/office/drawing/2014/main" xmlns="" id="{7BF061F1-C2A3-4E98-AA7A-310B57002CF4}"/>
              </a:ext>
            </a:extLst>
          </p:cNvPr>
          <p:cNvSpPr>
            <a:spLocks noGrp="1"/>
          </p:cNvSpPr>
          <p:nvPr>
            <p:ph sz="quarter" idx="10"/>
          </p:nvPr>
        </p:nvSpPr>
        <p:spPr>
          <a:xfrm>
            <a:off x="635226" y="1923814"/>
            <a:ext cx="10580688" cy="4344987"/>
          </a:xfrm>
        </p:spPr>
        <p:txBody>
          <a:bodyPr/>
          <a:lstStyle/>
          <a:p>
            <a:r>
              <a:rPr lang="de-DE" sz="1800" dirty="0"/>
              <a:t>Bloom, Benjamin S.: Taxonomie von Lernzielen im kognitiven Bereich. 5. Aufl. Weinheim/Basel 1976.</a:t>
            </a:r>
          </a:p>
          <a:p>
            <a:r>
              <a:rPr lang="de-DE" sz="1800" dirty="0"/>
              <a:t>Gesellschaft für Informatik (Hg.): Data </a:t>
            </a:r>
            <a:r>
              <a:rPr lang="de-DE" sz="1800" dirty="0" err="1"/>
              <a:t>Literacy</a:t>
            </a:r>
            <a:r>
              <a:rPr lang="de-DE" sz="1800" dirty="0"/>
              <a:t> und Data Science Education. Digitale Kompetenzen in der Hochschulausbildung, Berlin: April 2018.</a:t>
            </a:r>
          </a:p>
          <a:p>
            <a:r>
              <a:rPr lang="de-DE" sz="1800" dirty="0"/>
              <a:t>Mayring, Philipp: Neuere Entwicklungen in der qualitativen Forschung und der Qualitativen Inhaltsanalyse. In: Ders. und Michaela Gläser-</a:t>
            </a:r>
            <a:r>
              <a:rPr lang="de-DE" sz="1800" dirty="0" err="1"/>
              <a:t>Zikuda</a:t>
            </a:r>
            <a:r>
              <a:rPr lang="de-DE" sz="1800" dirty="0"/>
              <a:t> (Hg.): Die Praxis der Qualitativen Inhaltsanalyse, Weinheim/Basel 2008, S. 7-19.</a:t>
            </a:r>
          </a:p>
          <a:p>
            <a:r>
              <a:rPr lang="de-DE" sz="1800" dirty="0" err="1"/>
              <a:t>Ridsdale</a:t>
            </a:r>
            <a:r>
              <a:rPr lang="de-DE" sz="1800" dirty="0"/>
              <a:t>, </a:t>
            </a:r>
            <a:r>
              <a:rPr lang="de-DE" sz="1800" dirty="0" err="1"/>
              <a:t>Chantel</a:t>
            </a:r>
            <a:r>
              <a:rPr lang="de-DE" sz="1800" dirty="0"/>
              <a:t> et al.: </a:t>
            </a:r>
            <a:r>
              <a:rPr lang="en-US" sz="1800" dirty="0"/>
              <a:t>Strategies and Best Practices for Data Literacy Education. Knowledge Synthesis Report, January 2015. </a:t>
            </a:r>
            <a:r>
              <a:rPr lang="de-DE" sz="1800" dirty="0"/>
              <a:t>DOI: 10.13140/RG.2.1.1922.5044. </a:t>
            </a:r>
          </a:p>
          <a:p>
            <a:r>
              <a:rPr lang="de-DE" sz="1800" dirty="0"/>
              <a:t>Sahle, Patrick: Digital Humanities und die Fächer. Eine schwierige Beziehung? In: Forum Exegese und Hochschuldidaktik 2 (2017), H. 2, S. 7-28</a:t>
            </a:r>
            <a:r>
              <a:rPr lang="de-DE" sz="1800" dirty="0" smtClean="0"/>
              <a:t>.</a:t>
            </a:r>
          </a:p>
          <a:p>
            <a:endParaRPr lang="de-DE" sz="1800" dirty="0" smtClean="0"/>
          </a:p>
          <a:p>
            <a:endParaRPr lang="de-DE" dirty="0"/>
          </a:p>
        </p:txBody>
      </p:sp>
      <p:sp>
        <p:nvSpPr>
          <p:cNvPr id="4" name="Textfeld 3"/>
          <p:cNvSpPr txBox="1"/>
          <p:nvPr/>
        </p:nvSpPr>
        <p:spPr>
          <a:xfrm>
            <a:off x="544285" y="348344"/>
            <a:ext cx="11440885" cy="646331"/>
          </a:xfrm>
          <a:prstGeom prst="rect">
            <a:avLst/>
          </a:prstGeom>
          <a:noFill/>
        </p:spPr>
        <p:txBody>
          <a:bodyPr wrap="square" rtlCol="0">
            <a:spAutoFit/>
          </a:bodyPr>
          <a:lstStyle/>
          <a:p>
            <a:r>
              <a:rPr lang="de-DE" b="1" dirty="0">
                <a:solidFill>
                  <a:schemeClr val="tx1">
                    <a:lumMod val="50000"/>
                    <a:lumOff val="50000"/>
                  </a:schemeClr>
                </a:solidFill>
              </a:rPr>
              <a:t>Gern erreichbar sind wir unter: </a:t>
            </a:r>
            <a:r>
              <a:rPr lang="de-DE" b="1" dirty="0">
                <a:solidFill>
                  <a:schemeClr val="tx1">
                    <a:lumMod val="50000"/>
                    <a:lumOff val="50000"/>
                  </a:schemeClr>
                </a:solidFill>
                <a:hlinkClick r:id="rId2"/>
              </a:rPr>
              <a:t>anja.swidsinski@tu-dresden.de</a:t>
            </a:r>
            <a:r>
              <a:rPr lang="de-DE" b="1" dirty="0">
                <a:solidFill>
                  <a:schemeClr val="tx1">
                    <a:lumMod val="50000"/>
                    <a:lumOff val="50000"/>
                  </a:schemeClr>
                </a:solidFill>
              </a:rPr>
              <a:t> und: </a:t>
            </a:r>
            <a:r>
              <a:rPr lang="de-DE" b="1" dirty="0">
                <a:solidFill>
                  <a:schemeClr val="tx1">
                    <a:lumMod val="50000"/>
                    <a:lumOff val="50000"/>
                  </a:schemeClr>
                </a:solidFill>
                <a:hlinkClick r:id="rId3"/>
              </a:rPr>
              <a:t>juliane.rehnolt@tu-dresden.de</a:t>
            </a:r>
            <a:r>
              <a:rPr lang="de-DE" b="1" dirty="0">
                <a:solidFill>
                  <a:schemeClr val="tx1">
                    <a:lumMod val="50000"/>
                    <a:lumOff val="50000"/>
                  </a:schemeClr>
                </a:solidFill>
              </a:rPr>
              <a:t> </a:t>
            </a:r>
          </a:p>
          <a:p>
            <a:endParaRPr lang="de-DE" dirty="0"/>
          </a:p>
        </p:txBody>
      </p:sp>
    </p:spTree>
    <p:extLst>
      <p:ext uri="{BB962C8B-B14F-4D97-AF65-F5344CB8AC3E}">
        <p14:creationId xmlns:p14="http://schemas.microsoft.com/office/powerpoint/2010/main" val="2686152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2674" y="3429000"/>
            <a:ext cx="10580687" cy="2830286"/>
          </a:xfrm>
        </p:spPr>
        <p:txBody>
          <a:bodyPr/>
          <a:lstStyle/>
          <a:p>
            <a:r>
              <a:rPr lang="de-DE" dirty="0"/>
              <a:t>1. Pilotprojekt: eine innovative curriculare Einheit </a:t>
            </a:r>
            <a:br>
              <a:rPr lang="de-DE" dirty="0"/>
            </a:br>
            <a:r>
              <a:rPr lang="de-DE" dirty="0"/>
              <a:t>für den Studiengang Digital Humanities</a:t>
            </a:r>
          </a:p>
        </p:txBody>
      </p:sp>
    </p:spTree>
    <p:extLst>
      <p:ext uri="{BB962C8B-B14F-4D97-AF65-F5344CB8AC3E}">
        <p14:creationId xmlns:p14="http://schemas.microsoft.com/office/powerpoint/2010/main" val="2178144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chemeClr val="bg2"/>
                </a:solidFill>
              </a:rPr>
              <a:t>1. Pilotprojekt: innovative curriculare Einheit für den Studiengang Digital Humanities</a:t>
            </a:r>
          </a:p>
        </p:txBody>
      </p:sp>
      <p:sp>
        <p:nvSpPr>
          <p:cNvPr id="3" name="Inhaltsplatzhalter 2"/>
          <p:cNvSpPr>
            <a:spLocks noGrp="1"/>
          </p:cNvSpPr>
          <p:nvPr>
            <p:ph sz="quarter" idx="10"/>
          </p:nvPr>
        </p:nvSpPr>
        <p:spPr>
          <a:xfrm>
            <a:off x="628073" y="1274619"/>
            <a:ext cx="4516582" cy="4451926"/>
          </a:xfrm>
        </p:spPr>
        <p:txBody>
          <a:bodyPr/>
          <a:lstStyle/>
          <a:p>
            <a:endParaRPr lang="de-DE" sz="2000" b="1" dirty="0"/>
          </a:p>
          <a:p>
            <a:r>
              <a:rPr lang="de-DE" sz="2000" b="1" dirty="0"/>
              <a:t>Data </a:t>
            </a:r>
            <a:r>
              <a:rPr lang="de-DE" sz="2000" b="1" dirty="0" err="1"/>
              <a:t>Literacy</a:t>
            </a:r>
            <a:r>
              <a:rPr lang="de-DE" sz="2000" b="1" dirty="0"/>
              <a:t> ist die Fähigkeit des planvollen Umgangs mit Daten. </a:t>
            </a:r>
          </a:p>
          <a:p>
            <a:r>
              <a:rPr lang="de-DE" sz="2000" dirty="0"/>
              <a:t>[D]</a:t>
            </a:r>
            <a:r>
              <a:rPr lang="de-DE" sz="2000" b="1" dirty="0"/>
              <a:t>er Fokus [liegt] auf der bedarfsgerechten, Disziplinen übergreifenden Vermittlung von Wissen, um datengestützt arbeiten und entscheiden können</a:t>
            </a:r>
            <a:r>
              <a:rPr lang="de-DE" sz="2000" dirty="0"/>
              <a:t>. </a:t>
            </a:r>
          </a:p>
          <a:p>
            <a:r>
              <a:rPr lang="de-DE" sz="2000" dirty="0"/>
              <a:t>(Data </a:t>
            </a:r>
            <a:r>
              <a:rPr lang="de-DE" sz="2000" dirty="0" err="1"/>
              <a:t>Literacy</a:t>
            </a:r>
            <a:r>
              <a:rPr lang="de-DE" sz="2000" dirty="0"/>
              <a:t> 2018, S. 6)</a:t>
            </a:r>
          </a:p>
        </p:txBody>
      </p:sp>
      <p:pic>
        <p:nvPicPr>
          <p:cNvPr id="4" name="Grafik 3">
            <a:extLst>
              <a:ext uri="{FF2B5EF4-FFF2-40B4-BE49-F238E27FC236}">
                <a16:creationId xmlns:a16="http://schemas.microsoft.com/office/drawing/2014/main" xmlns="" id="{0653540B-B9B8-4E60-986E-BAF91A4E3889}"/>
              </a:ext>
            </a:extLst>
          </p:cNvPr>
          <p:cNvPicPr>
            <a:picLocks noChangeAspect="1"/>
          </p:cNvPicPr>
          <p:nvPr/>
        </p:nvPicPr>
        <p:blipFill>
          <a:blip r:embed="rId3"/>
          <a:stretch>
            <a:fillRect/>
          </a:stretch>
        </p:blipFill>
        <p:spPr>
          <a:xfrm>
            <a:off x="5862780" y="1470168"/>
            <a:ext cx="5358245" cy="3572164"/>
          </a:xfrm>
          <a:prstGeom prst="rect">
            <a:avLst/>
          </a:prstGeom>
        </p:spPr>
      </p:pic>
    </p:spTree>
    <p:extLst>
      <p:ext uri="{BB962C8B-B14F-4D97-AF65-F5344CB8AC3E}">
        <p14:creationId xmlns:p14="http://schemas.microsoft.com/office/powerpoint/2010/main" val="3936954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chemeClr val="bg2"/>
                </a:solidFill>
              </a:rPr>
              <a:t>1. Pilotprojekt: innovative curriculare Einheit für den Studiengang Digital Humanities</a:t>
            </a:r>
          </a:p>
        </p:txBody>
      </p:sp>
      <p:sp>
        <p:nvSpPr>
          <p:cNvPr id="4" name="Textplatzhalter 3"/>
          <p:cNvSpPr>
            <a:spLocks noGrp="1"/>
          </p:cNvSpPr>
          <p:nvPr>
            <p:ph type="body" sz="quarter" idx="14"/>
          </p:nvPr>
        </p:nvSpPr>
        <p:spPr>
          <a:xfrm>
            <a:off x="6418865" y="1522814"/>
            <a:ext cx="4766372" cy="4252847"/>
          </a:xfrm>
        </p:spPr>
        <p:txBody>
          <a:bodyPr/>
          <a:lstStyle/>
          <a:p>
            <a:r>
              <a:rPr lang="de-DE" sz="2000" dirty="0"/>
              <a:t>Vermutung: </a:t>
            </a:r>
          </a:p>
          <a:p>
            <a:endParaRPr lang="de-DE" sz="2000" dirty="0"/>
          </a:p>
          <a:p>
            <a:r>
              <a:rPr lang="de-DE" sz="2000" dirty="0"/>
              <a:t>Durch die Anwendung digitaler Arbeitstechniken auf fachwissenschaftliche Fragestellungen werden nicht nur digitale Kompetenzen gelernt, sondern zudem wird der Blick auf basale Kompetenzen (also mental </a:t>
            </a:r>
            <a:r>
              <a:rPr lang="de-DE" sz="2000" dirty="0" err="1"/>
              <a:t>operations</a:t>
            </a:r>
            <a:r>
              <a:rPr lang="de-DE" sz="2000" dirty="0"/>
              <a:t>) der Humanities, d. h. der Geisteswissenschaften gelenkt. </a:t>
            </a:r>
          </a:p>
        </p:txBody>
      </p:sp>
      <p:pic>
        <p:nvPicPr>
          <p:cNvPr id="8" name="Grafik 7">
            <a:extLst>
              <a:ext uri="{FF2B5EF4-FFF2-40B4-BE49-F238E27FC236}">
                <a16:creationId xmlns:a16="http://schemas.microsoft.com/office/drawing/2014/main" xmlns="" id="{692F92F0-55B2-45D5-9846-9F1E2153B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172" y="1082338"/>
            <a:ext cx="4662965" cy="4693323"/>
          </a:xfrm>
          <a:prstGeom prst="rect">
            <a:avLst/>
          </a:prstGeom>
        </p:spPr>
      </p:pic>
    </p:spTree>
    <p:extLst>
      <p:ext uri="{BB962C8B-B14F-4D97-AF65-F5344CB8AC3E}">
        <p14:creationId xmlns:p14="http://schemas.microsoft.com/office/powerpoint/2010/main" val="405896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8783" y="3429000"/>
            <a:ext cx="10580687" cy="1198491"/>
          </a:xfrm>
        </p:spPr>
        <p:txBody>
          <a:bodyPr/>
          <a:lstStyle/>
          <a:p>
            <a:r>
              <a:rPr lang="de-DE" dirty="0"/>
              <a:t>2. Design und Ergebnisse aus der Evaluation des Pilotprojekts</a:t>
            </a:r>
          </a:p>
        </p:txBody>
      </p:sp>
    </p:spTree>
    <p:extLst>
      <p:ext uri="{BB962C8B-B14F-4D97-AF65-F5344CB8AC3E}">
        <p14:creationId xmlns:p14="http://schemas.microsoft.com/office/powerpoint/2010/main" val="2354487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ADA4EA16-9653-49C1-B008-DCF2D67FA163}"/>
              </a:ext>
            </a:extLst>
          </p:cNvPr>
          <p:cNvSpPr>
            <a:spLocks noGrp="1"/>
          </p:cNvSpPr>
          <p:nvPr>
            <p:ph type="title"/>
          </p:nvPr>
        </p:nvSpPr>
        <p:spPr/>
        <p:txBody>
          <a:bodyPr/>
          <a:lstStyle/>
          <a:p>
            <a:pPr algn="r"/>
            <a:r>
              <a:rPr lang="de-DE" sz="1600" b="0" dirty="0">
                <a:solidFill>
                  <a:srgbClr val="727879"/>
                </a:solidFill>
              </a:rPr>
              <a:t>2. Design und Ergebnisse aus der Evaluation des Pilotprojekts</a:t>
            </a:r>
            <a:endParaRPr lang="de-DE" dirty="0"/>
          </a:p>
        </p:txBody>
      </p:sp>
      <p:sp>
        <p:nvSpPr>
          <p:cNvPr id="6" name="Textplatzhalter 5">
            <a:extLst>
              <a:ext uri="{FF2B5EF4-FFF2-40B4-BE49-F238E27FC236}">
                <a16:creationId xmlns:a16="http://schemas.microsoft.com/office/drawing/2014/main" xmlns="" id="{B2386865-332B-43DA-8FE5-CF9621DA34EB}"/>
              </a:ext>
            </a:extLst>
          </p:cNvPr>
          <p:cNvSpPr>
            <a:spLocks noGrp="1"/>
          </p:cNvSpPr>
          <p:nvPr>
            <p:ph type="body" sz="quarter" idx="10"/>
          </p:nvPr>
        </p:nvSpPr>
        <p:spPr>
          <a:xfrm>
            <a:off x="1022494" y="1156278"/>
            <a:ext cx="10273579" cy="4644158"/>
          </a:xfrm>
        </p:spPr>
        <p:txBody>
          <a:bodyPr/>
          <a:lstStyle/>
          <a:p>
            <a:r>
              <a:rPr lang="de-DE" dirty="0"/>
              <a:t>Die Qualitative Inhaltsanalyse nach Mayring (2008) ergab folgende 7 Kategorien:</a:t>
            </a:r>
          </a:p>
          <a:p>
            <a:endParaRPr lang="de-DE" b="1" dirty="0"/>
          </a:p>
          <a:p>
            <a:r>
              <a:rPr lang="de-DE" b="1" dirty="0"/>
              <a:t>studierendenzentriert</a:t>
            </a:r>
          </a:p>
          <a:p>
            <a:pPr marL="285750" indent="-285750">
              <a:buFont typeface="Arial" panose="020B0604020202020204" pitchFamily="34" charset="0"/>
              <a:buChar char="•"/>
            </a:pPr>
            <a:r>
              <a:rPr lang="de-DE" b="1" dirty="0"/>
              <a:t>Vorkenntnisse der Studierenden</a:t>
            </a:r>
          </a:p>
          <a:p>
            <a:pPr marL="285750" indent="-285750">
              <a:buFont typeface="Arial" panose="020B0604020202020204" pitchFamily="34" charset="0"/>
              <a:buChar char="•"/>
            </a:pPr>
            <a:r>
              <a:rPr lang="de-DE" b="1" dirty="0"/>
              <a:t>Lernerwartungen</a:t>
            </a:r>
          </a:p>
          <a:p>
            <a:pPr marL="285750" indent="-285750">
              <a:buFont typeface="Arial" panose="020B0604020202020204" pitchFamily="34" charset="0"/>
              <a:buChar char="•"/>
            </a:pPr>
            <a:r>
              <a:rPr lang="de-DE" b="1" dirty="0"/>
              <a:t>Studierendenverhalten</a:t>
            </a:r>
          </a:p>
          <a:p>
            <a:pPr marL="285750" indent="-285750">
              <a:buFont typeface="Arial" panose="020B0604020202020204" pitchFamily="34" charset="0"/>
              <a:buChar char="•"/>
            </a:pPr>
            <a:r>
              <a:rPr lang="de-DE" b="1" dirty="0"/>
              <a:t>Fachliche Modifizierungsvorschläge der Studierenden</a:t>
            </a:r>
            <a:endParaRPr lang="de-DE" b="1" strike="sngStrike" dirty="0"/>
          </a:p>
          <a:p>
            <a:pPr marL="285750" indent="-285750">
              <a:buFont typeface="Arial" panose="020B0604020202020204" pitchFamily="34" charset="0"/>
              <a:buChar char="•"/>
            </a:pPr>
            <a:r>
              <a:rPr lang="de-DE" b="1" dirty="0"/>
              <a:t>Nachfragen</a:t>
            </a:r>
          </a:p>
          <a:p>
            <a:pPr marL="285750" indent="-285750">
              <a:buFont typeface="Arial" panose="020B0604020202020204" pitchFamily="34" charset="0"/>
              <a:buChar char="•"/>
            </a:pPr>
            <a:endParaRPr lang="de-DE" dirty="0"/>
          </a:p>
          <a:p>
            <a:r>
              <a:rPr lang="de-DE" dirty="0"/>
              <a:t>technisch</a:t>
            </a:r>
          </a:p>
          <a:p>
            <a:pPr marL="285750" indent="-285750">
              <a:buFont typeface="Arial" panose="020B0604020202020204" pitchFamily="34" charset="0"/>
              <a:buChar char="•"/>
            </a:pPr>
            <a:r>
              <a:rPr lang="de-DE" dirty="0"/>
              <a:t>infrastrukturelle Vorkommnisse</a:t>
            </a:r>
          </a:p>
          <a:p>
            <a:endParaRPr lang="de-DE" dirty="0"/>
          </a:p>
          <a:p>
            <a:r>
              <a:rPr lang="de-DE" dirty="0"/>
              <a:t>Ebene der Lehrenden</a:t>
            </a:r>
          </a:p>
          <a:p>
            <a:pPr marL="285750" indent="-285750">
              <a:buFont typeface="Arial" panose="020B0604020202020204" pitchFamily="34" charset="0"/>
              <a:buChar char="•"/>
            </a:pPr>
            <a:r>
              <a:rPr lang="de-DE" dirty="0"/>
              <a:t>Teaminterferenzen</a:t>
            </a:r>
          </a:p>
          <a:p>
            <a:endParaRPr lang="de-DE" dirty="0"/>
          </a:p>
          <a:p>
            <a:endParaRPr lang="de-DE" dirty="0"/>
          </a:p>
        </p:txBody>
      </p:sp>
      <p:sp>
        <p:nvSpPr>
          <p:cNvPr id="7" name="Textplatzhalter 6">
            <a:extLst>
              <a:ext uri="{FF2B5EF4-FFF2-40B4-BE49-F238E27FC236}">
                <a16:creationId xmlns:a16="http://schemas.microsoft.com/office/drawing/2014/main" xmlns="" id="{05F842A6-4C0C-46F2-A0E1-AFE28F92F65D}"/>
              </a:ext>
            </a:extLst>
          </p:cNvPr>
          <p:cNvSpPr>
            <a:spLocks noGrp="1"/>
          </p:cNvSpPr>
          <p:nvPr>
            <p:ph type="body" sz="quarter" idx="11"/>
          </p:nvPr>
        </p:nvSpPr>
        <p:spPr>
          <a:xfrm>
            <a:off x="5791200" y="4054763"/>
            <a:ext cx="445654" cy="395792"/>
          </a:xfrm>
        </p:spPr>
        <p:txBody>
          <a:bodyPr/>
          <a:lstStyle/>
          <a:p>
            <a:endParaRPr lang="de-DE" dirty="0"/>
          </a:p>
          <a:p>
            <a:endParaRPr lang="de-DE" dirty="0"/>
          </a:p>
        </p:txBody>
      </p:sp>
    </p:spTree>
    <p:extLst>
      <p:ext uri="{BB962C8B-B14F-4D97-AF65-F5344CB8AC3E}">
        <p14:creationId xmlns:p14="http://schemas.microsoft.com/office/powerpoint/2010/main" val="2560272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3948" y="3429000"/>
            <a:ext cx="10580687" cy="1198491"/>
          </a:xfrm>
        </p:spPr>
        <p:txBody>
          <a:bodyPr/>
          <a:lstStyle/>
          <a:p>
            <a:r>
              <a:rPr lang="de-DE" dirty="0">
                <a:latin typeface="Calibri" panose="020F0502020204030204" pitchFamily="34" charset="0"/>
                <a:cs typeface="Calibri" panose="020F0502020204030204" pitchFamily="34" charset="0"/>
              </a:rPr>
              <a:t>3. Interpretation der Ergebnisse und didaktische Begründung der Reaktionen</a:t>
            </a:r>
            <a:br>
              <a:rPr lang="de-DE" dirty="0">
                <a:latin typeface="Calibri" panose="020F0502020204030204" pitchFamily="34" charset="0"/>
                <a:cs typeface="Calibri" panose="020F0502020204030204" pitchFamily="34" charset="0"/>
              </a:rPr>
            </a:br>
            <a:endParaRPr lang="de-DE" dirty="0"/>
          </a:p>
        </p:txBody>
      </p:sp>
    </p:spTree>
    <p:extLst>
      <p:ext uri="{BB962C8B-B14F-4D97-AF65-F5344CB8AC3E}">
        <p14:creationId xmlns:p14="http://schemas.microsoft.com/office/powerpoint/2010/main" val="1706048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sz="1600" b="0" dirty="0">
                <a:solidFill>
                  <a:schemeClr val="bg2"/>
                </a:solidFill>
                <a:latin typeface="Calibri" panose="020F0502020204030204" pitchFamily="34" charset="0"/>
                <a:cs typeface="Calibri" panose="020F0502020204030204" pitchFamily="34" charset="0"/>
              </a:rPr>
              <a:t>3. Interpretation der Ergebnisse und didaktische Begründung der Reaktionen</a:t>
            </a:r>
            <a:endParaRPr lang="de-DE" sz="1600" b="0" dirty="0">
              <a:solidFill>
                <a:schemeClr val="bg2"/>
              </a:solidFill>
            </a:endParaRPr>
          </a:p>
        </p:txBody>
      </p:sp>
      <p:sp>
        <p:nvSpPr>
          <p:cNvPr id="3" name="Inhaltsplatzhalter 2"/>
          <p:cNvSpPr>
            <a:spLocks noGrp="1"/>
          </p:cNvSpPr>
          <p:nvPr>
            <p:ph sz="quarter" idx="10"/>
          </p:nvPr>
        </p:nvSpPr>
        <p:spPr>
          <a:xfrm>
            <a:off x="6336145" y="2512291"/>
            <a:ext cx="129310" cy="341745"/>
          </a:xfrm>
        </p:spPr>
        <p:txBody>
          <a:bodyPr/>
          <a:lstStyle/>
          <a:p>
            <a:endParaRPr lang="de-DE" dirty="0"/>
          </a:p>
        </p:txBody>
      </p:sp>
      <p:pic>
        <p:nvPicPr>
          <p:cNvPr id="4" name="Grafik 3">
            <a:extLst>
              <a:ext uri="{FF2B5EF4-FFF2-40B4-BE49-F238E27FC236}">
                <a16:creationId xmlns:a16="http://schemas.microsoft.com/office/drawing/2014/main" xmlns="" id="{87E9B760-E7A9-40EF-9F85-36F997DAC315}"/>
              </a:ext>
            </a:extLst>
          </p:cNvPr>
          <p:cNvPicPr>
            <a:picLocks noChangeAspect="1"/>
          </p:cNvPicPr>
          <p:nvPr/>
        </p:nvPicPr>
        <p:blipFill rotWithShape="1">
          <a:blip r:embed="rId2"/>
          <a:srcRect l="532" t="8620" r="985" b="5045"/>
          <a:stretch/>
        </p:blipFill>
        <p:spPr>
          <a:xfrm>
            <a:off x="1421497" y="1123998"/>
            <a:ext cx="9349006" cy="4610004"/>
          </a:xfrm>
          <a:prstGeom prst="rect">
            <a:avLst/>
          </a:prstGeom>
        </p:spPr>
      </p:pic>
    </p:spTree>
    <p:extLst>
      <p:ext uri="{BB962C8B-B14F-4D97-AF65-F5344CB8AC3E}">
        <p14:creationId xmlns:p14="http://schemas.microsoft.com/office/powerpoint/2010/main" val="4116447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FA3DDC62-2CE6-774E-8340-8260BC267E57}" vid="{CBF861B5-B793-E74B-9EAA-FF010F67C0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978</Words>
  <Application>Microsoft Office PowerPoint</Application>
  <PresentationFormat>Breitbild</PresentationFormat>
  <Paragraphs>123</Paragraphs>
  <Slides>20</Slides>
  <Notes>13</Notes>
  <HiddenSlides>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20</vt:i4>
      </vt:variant>
    </vt:vector>
  </HeadingPairs>
  <TitlesOfParts>
    <vt:vector size="27" baseType="lpstr">
      <vt:lpstr>Arial</vt:lpstr>
      <vt:lpstr>Calibri</vt:lpstr>
      <vt:lpstr>Open Sans</vt:lpstr>
      <vt:lpstr>Symbol</vt:lpstr>
      <vt:lpstr>Times New Roman</vt:lpstr>
      <vt:lpstr>Wingdings</vt:lpstr>
      <vt:lpstr>1_TUD_2018_16zu9</vt:lpstr>
      <vt:lpstr>Textwissenschaftliche Kompetenzen digital.  Ein Praxisbericht aus der Curriculumsentwicklung</vt:lpstr>
      <vt:lpstr>PowerPoint-Präsentation</vt:lpstr>
      <vt:lpstr>1. Pilotprojekt: eine innovative curriculare Einheit  für den Studiengang Digital Humanities</vt:lpstr>
      <vt:lpstr>1. Pilotprojekt: innovative curriculare Einheit für den Studiengang Digital Humanities</vt:lpstr>
      <vt:lpstr>1. Pilotprojekt: innovative curriculare Einheit für den Studiengang Digital Humanities</vt:lpstr>
      <vt:lpstr>2. Design und Ergebnisse aus der Evaluation des Pilotprojekts</vt:lpstr>
      <vt:lpstr>2. Design und Ergebnisse aus der Evaluation des Pilotprojekts</vt:lpstr>
      <vt:lpstr>3. Interpretation der Ergebnisse und didaktische Begründung der Reaktionen </vt:lpstr>
      <vt:lpstr>3. Interpretation der Ergebnisse und didaktische Begründung der Reaktionen</vt:lpstr>
      <vt:lpstr>3. Interpretation der Ergebnisse und didaktische Begründung der Reaktionen</vt:lpstr>
      <vt:lpstr>3. Interpretation der Ergebnisse und didaktische Begründung der Reaktionen</vt:lpstr>
      <vt:lpstr>3. Interpretation der Ergebnisse und didaktische Begründung der Reaktionen</vt:lpstr>
      <vt:lpstr>3. Interpretation der Ergebnisse und didaktische Begründung der Reaktionen</vt:lpstr>
      <vt:lpstr>3. Interpretation der Ergebnisse und didaktische Begründung der Reaktionen</vt:lpstr>
      <vt:lpstr>3. Interpretation der Ergebnisse und didaktische Begründung der Reaktionen</vt:lpstr>
      <vt:lpstr>1. Pilotprojekt: innovative curriculare Einheit für den Studiengang Digital Humanities</vt:lpstr>
      <vt:lpstr>3. Interpretation der Ergebnisse und didaktische Begründung der Reaktionen</vt:lpstr>
      <vt:lpstr>Zusammenfassung</vt:lpstr>
      <vt:lpstr>Zusammenfassung</vt:lpstr>
      <vt:lpstr>Literaturverzeichnis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Anja Swidsinski</dc:creator>
  <cp:lastModifiedBy>Anja Swidsinski</cp:lastModifiedBy>
  <cp:revision>58</cp:revision>
  <dcterms:created xsi:type="dcterms:W3CDTF">2020-03-19T11:27:07Z</dcterms:created>
  <dcterms:modified xsi:type="dcterms:W3CDTF">2020-03-20T15:51:04Z</dcterms:modified>
</cp:coreProperties>
</file>